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4593B-8404-4ACD-9114-D5A4E0F90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9DB823-1D59-48BE-A619-25AA4CCED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3E1A2F-9BF0-42A8-95A7-A9E484B0C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B06D-57D0-4480-967F-0D163FE80F5B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60C739-C9B2-4885-BF7D-4B34743A4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0AAE3D-C87E-45A9-8995-9A7579A0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DDFB-444F-4CA0-B2FC-48B85EBFA413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8FC43568-7643-4680-B534-404CE298F5C0}"/>
              </a:ext>
            </a:extLst>
          </p:cNvPr>
          <p:cNvGrpSpPr/>
          <p:nvPr userDrawn="1"/>
        </p:nvGrpSpPr>
        <p:grpSpPr>
          <a:xfrm>
            <a:off x="2690948" y="26193"/>
            <a:ext cx="6505303" cy="1096170"/>
            <a:chOff x="0" y="0"/>
            <a:chExt cx="8746410" cy="1689834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5A06D521-47D4-4873-BE53-33F786D81C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3582" y="313512"/>
              <a:ext cx="2982828" cy="1376322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5F2923E5-1524-4288-9A90-E63DBCC702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3809" y="313512"/>
              <a:ext cx="3742640" cy="1036347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B7D34D5F-57A7-4F1E-8D29-37D0E0D636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586676" cy="13498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274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5101B-9282-463D-9782-88F40C9FC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3E457A5-AF22-4878-A607-8C6BBD04C9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69D11FD-D57A-4C4B-859A-A563A4453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BB1667-7D85-44D1-A82E-8CDCA2CD7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EDA727-1BEF-495C-AD18-59093FDCB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D63D85-87F5-4D55-B4D4-4BA49F0C9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74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ABBE9-D151-423E-BC81-C5FD8B1E7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2C3EB2E-4C06-49A3-BC1D-6E65D3273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3FDF20-33A9-4ECD-BD36-65D8EEC05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E390E6-1ECC-42C2-9598-14C68AD3A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1B1DF2-1C0E-4A36-A739-0BC6F040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766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ACC64D-4A3E-47BD-BF4E-DC1E59FE2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AF2B3F-C3B1-4958-9165-7A087A206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BC03A5-BDB0-413F-9AFC-4C5D857B1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B19A63-2750-4052-A345-BCF7BCAD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C15980-D2D9-424E-BCBC-E2247960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57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D7E02-A5EC-4655-A8F1-A800676CB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17C138-94FA-4331-BDD1-3CC74AB94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0D10E3-8442-4C51-B6C4-E8C6C6787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7F6B9B-222F-469B-828E-A6731DB55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636FA1-3F6A-4BBE-94D5-040C9887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51AD633-425F-4B99-95F1-668645E7966C}"/>
              </a:ext>
            </a:extLst>
          </p:cNvPr>
          <p:cNvGrpSpPr/>
          <p:nvPr userDrawn="1"/>
        </p:nvGrpSpPr>
        <p:grpSpPr>
          <a:xfrm>
            <a:off x="3095829" y="171768"/>
            <a:ext cx="6000342" cy="858520"/>
            <a:chOff x="0" y="0"/>
            <a:chExt cx="8746410" cy="1689834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6EB74273-46D5-46EB-BCAB-558B0ADC61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3582" y="313512"/>
              <a:ext cx="2982828" cy="1376322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C8969DF8-12E2-4CBF-A8E9-5BC5A6D7CE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3809" y="313512"/>
              <a:ext cx="3742640" cy="1036347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026EF80B-6049-456A-99BD-F9CA460653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586676" cy="13498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015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61B200-2F1D-488D-83D1-54622D59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9A88E9-2B59-4F77-9EA0-BCB224714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7E9BE7-F545-4645-BC22-3E4694CAD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6DD60C-32A5-4781-BB17-47BE879C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12C487-CAB1-4A80-BD23-BC539D694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92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5A0A1-E697-4989-AA39-4AB4DE747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87DB80-E332-497C-B267-0A0E03B5B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81E0F9-2E61-47E7-95D3-68FE95599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1FC6D3-2D65-470E-B77B-F7DF369B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34E15A-68E7-401C-9E65-46F989AD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16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5DD6DA-F993-49D1-970A-1A0D16F8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FE7D42-A899-4E66-9BD2-7C9E1E513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C12442F-F901-4CBD-98A5-0E061D3EE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56A169-8797-4F3F-BC0C-C388115F6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6E935D-CCE8-41F4-88EC-967FBC91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2B40E39-82C7-4C36-B5E5-AE8C54449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67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98C7A-5726-44F8-82F6-A9DF77E00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ACDF24-FB94-4730-8D18-2626757C3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DC8BFA5-2487-4256-8CAB-1EF4AA4F9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C6C78A0-DD97-4AA4-A33C-9B3121B93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6CB816-D98C-41E9-8416-171B13D3C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64B5A4B-2EDA-4D7E-9BA7-F630B210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8C1E117-44EA-4FAC-BB37-C9DEDF14D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97C45AC-DA5C-41CC-994A-6BE58F70B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88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8D22A9-B090-4F69-AEAA-07925368A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57D48BC-FDFE-4FB3-98B8-EDD61338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1B9DFEC-C9A4-4B86-BE36-944A0560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6B7C360-4692-48CC-ABB3-1663971A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47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4C8A01E-72F6-4995-A585-EBC48C48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C5494CC-9D18-4E98-AEAD-9AA550EA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23B3070-DF0C-46B4-B65D-3FA6BA2E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32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C71F2-EBB8-4ADB-BB4F-A2EACBE6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3C3D69-0AA3-4D81-943B-12186F372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2C849F-FE4C-4EC2-BE30-6AE2BAE13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85FD01-E931-437B-A9FA-B67B3C7E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0F518F-4371-43ED-8ABE-E7DD95E91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8FF8F3-620A-4641-AB49-A99FD311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44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3702488-29BC-4ECD-980E-57DE3867F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7AE6E1-0EC5-4F12-A266-B7B343A9E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A2B858-65C5-48D5-BFDF-97CDEA37F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3FB90-9ED6-45A8-AB3D-301BE8DE858C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DBE58E-DBD4-47F2-BAFB-5D5F4C2E1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9FBEA5-B03B-444B-BEA9-060879E5F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68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9C509BC-B31E-4FCB-8928-E4586ED45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pt-BR" b="1" dirty="0"/>
              <a:t>PLANO DIRETOR DE TURISMO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75EC5407-0CB1-4D3C-8F1C-CEB4E84FB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pt-BR" sz="2800" b="1" dirty="0"/>
              <a:t>UBATUBA – SP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B00EDD61-5EF9-4A98-BE51-D843669BE813}"/>
              </a:ext>
            </a:extLst>
          </p:cNvPr>
          <p:cNvCxnSpPr/>
          <p:nvPr/>
        </p:nvCxnSpPr>
        <p:spPr>
          <a:xfrm>
            <a:off x="1364974" y="3429000"/>
            <a:ext cx="9766852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33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A1B743-87FD-4AB1-8E8B-0455632A2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3. COMERCIALIZAÇÃO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5E4F24-3141-4E17-B271-488AC182F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Material institucional para região sul, contendo todos os segmento turísticos;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Criar monumentos com a exaltação das peculiaridades do município de Ubatuba;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Implantação de Totens Informativos nos pontos turísticos (contendo informações, história, curiosidades, </a:t>
            </a:r>
            <a:r>
              <a:rPr lang="pt-BR" dirty="0" err="1"/>
              <a:t>etc</a:t>
            </a:r>
            <a:r>
              <a:rPr lang="pt-B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66742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3CE67-150C-49B3-90DC-7E980513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4. FORTALECIMENTO INSTITUCIONAL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B79C92-445B-429B-9757-BEDFB36F9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Municipalização do píer do Saco da Ribeira;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Política de fomento aos eventos tradicionais (Caiçara, Quilombola e Indígena) bem como a gastronomia local;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Realização de eventos durante a semana da Mata Atlântica espalhados no município e que valorizem a diversidade da Mata Atlântica e da importância deste bioma.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Policiamento voltado ao turista com posto de apoio na região sul;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Criação de multa ambiental para quem for pego jogando lixo em vias públicas;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Órgão público buscar junto aos canais de comunicação a expansão das mídias locais para o município (sinal de tv, telefonia, rádio, entre outros não atingem o território do município).</a:t>
            </a:r>
          </a:p>
        </p:txBody>
      </p:sp>
    </p:spTree>
    <p:extLst>
      <p:ext uri="{BB962C8B-B14F-4D97-AF65-F5344CB8AC3E}">
        <p14:creationId xmlns:p14="http://schemas.microsoft.com/office/powerpoint/2010/main" val="2261275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6784B-FACC-497B-899D-2C251814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5. GESTÃO AMBIENTAL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C35F6F-1F76-460C-BFC3-3FC6A8936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Atividades com foco nos 3 R da Sustentabilidade (palestras, oficinas, workshops) em parceria com a secretaria do meio ambiente;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Programa de sensibilização e educação ambiental na Mata Atlântica.</a:t>
            </a:r>
          </a:p>
        </p:txBody>
      </p:sp>
    </p:spTree>
    <p:extLst>
      <p:ext uri="{BB962C8B-B14F-4D97-AF65-F5344CB8AC3E}">
        <p14:creationId xmlns:p14="http://schemas.microsoft.com/office/powerpoint/2010/main" val="332174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9B3E1E1-9C08-47BF-AF05-E44BF4EE3669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1ª OFICINA PÚBLICA DO PLANO DIRETOR DE TURISMO DE UBATUBA</a:t>
            </a:r>
            <a:endParaRPr lang="pt-BR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46FA9D1-A1DD-485D-998A-B2D08AFF5603}"/>
              </a:ext>
            </a:extLst>
          </p:cNvPr>
          <p:cNvSpPr txBox="1">
            <a:spLocks/>
          </p:cNvSpPr>
          <p:nvPr/>
        </p:nvSpPr>
        <p:spPr>
          <a:xfrm>
            <a:off x="838200" y="24749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000" algn="just"/>
            <a:r>
              <a:rPr lang="pt-BR" dirty="0"/>
              <a:t>A 1ª Oficina Pública do Plano de Desenvolvimento Integrado do Turismo Sustentável de Ubatuba ocorreu de maneira segmentada em 3 dias distintos e em 3 regiões diferentes do município: Norte, Central e Sul. Sendo: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Norte: Barra Seca à </a:t>
            </a:r>
            <a:r>
              <a:rPr lang="pt-BR" dirty="0" err="1"/>
              <a:t>Camburi</a:t>
            </a:r>
            <a:r>
              <a:rPr lang="pt-BR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Central: Praia Grande à </a:t>
            </a:r>
            <a:r>
              <a:rPr lang="pt-BR" dirty="0" err="1"/>
              <a:t>Perequê-Açú</a:t>
            </a:r>
            <a:r>
              <a:rPr lang="pt-BR" dirty="0"/>
              <a:t> com o acréscimo da Região Oeste (Figueira à Jardim Carolina);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Sul: Toninhas à Tabatinga.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884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85B22D2-01C8-483F-BF4D-469AD91A2AB4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1ª OFICINA PÚBLICA DO PLANO DIRETOR DE TURISMO DE UBATUBA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E80A7BB-C40B-4CE2-B9B2-3486A7BC63F8}"/>
              </a:ext>
            </a:extLst>
          </p:cNvPr>
          <p:cNvSpPr txBox="1">
            <a:spLocks/>
          </p:cNvSpPr>
          <p:nvPr/>
        </p:nvSpPr>
        <p:spPr>
          <a:xfrm>
            <a:off x="838200" y="24749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A primeira oficina realizada ocorreu no dia 12/06/2017 na Escola Municipal Iberê Ananias Pimentel, localizada à Avenida Beira Mar, 65 – Vila de </a:t>
            </a:r>
            <a:r>
              <a:rPr lang="pt-BR" dirty="0" err="1"/>
              <a:t>Picinguaba</a:t>
            </a:r>
            <a:r>
              <a:rPr lang="pt-BR" dirty="0"/>
              <a:t>, região Norte de Ubatuba, das 18:30 às 20:30 horas e contou com a presença de 27 participantes, incluindo gestores municipais do turismo, representantes do trade turístico e sociedade civil ubatubense.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A segunda oficina realizada ocorreu no dia 13/06/2017 na Subprefeitura Regional Sul, localiza à Rua Oscar </a:t>
            </a:r>
            <a:r>
              <a:rPr lang="pt-BR" dirty="0" err="1"/>
              <a:t>Rossin</a:t>
            </a:r>
            <a:r>
              <a:rPr lang="pt-BR" dirty="0"/>
              <a:t>, 10 – </a:t>
            </a:r>
            <a:r>
              <a:rPr lang="pt-BR" dirty="0" err="1"/>
              <a:t>Maranduba</a:t>
            </a:r>
            <a:r>
              <a:rPr lang="pt-BR" dirty="0"/>
              <a:t>, região Sul de Ubatuba, das 18:30 às 20:30 horas e contou com a presença de 15 participantes, incluindo gestores municipais do turismo, representantes do trade turístico e sociedade civil ubatubense.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A terceira oficina realizada ocorreu no dia 14/06/2017 na Câmara Municipal de Ubatuba, localizada à Rua Antônio Marques do Vale, 250 – SILOP, região Central de Ubatuba, das 18:30 às 20:30 horas e contou com a presença de 12 participantes, incluindo gestores municipais do turismo, representantes do legislativo municipal, representantes do trade turístico e sociedade civil ubatubense.</a:t>
            </a:r>
          </a:p>
        </p:txBody>
      </p:sp>
    </p:spTree>
    <p:extLst>
      <p:ext uri="{BB962C8B-B14F-4D97-AF65-F5344CB8AC3E}">
        <p14:creationId xmlns:p14="http://schemas.microsoft.com/office/powerpoint/2010/main" val="429347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257211D-41E1-4D78-A449-966D4AE06163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2ª OFICINA PÚBLICA DO PLANO DIRETOR DE TURISMO DE UBATUBA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4D4A2E10-A4B3-47E9-BADF-C721E0E2B335}"/>
              </a:ext>
            </a:extLst>
          </p:cNvPr>
          <p:cNvSpPr txBox="1">
            <a:spLocks/>
          </p:cNvSpPr>
          <p:nvPr/>
        </p:nvSpPr>
        <p:spPr>
          <a:xfrm>
            <a:off x="838200" y="2406307"/>
            <a:ext cx="10515600" cy="3770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just"/>
            <a:r>
              <a:rPr lang="pt-BR" dirty="0"/>
              <a:t>A 2ª Oficina Pública do Plano Diretor de Turismo tem por intuito revelar quais projetos, programas e ações podem contribuir com o desenvolvimento turístico local.</a:t>
            </a:r>
          </a:p>
          <a:p>
            <a:pPr algn="just"/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Porque?</a:t>
            </a:r>
          </a:p>
          <a:p>
            <a:pPr algn="just">
              <a:buFontTx/>
              <a:buChar char="-"/>
            </a:pPr>
            <a:r>
              <a:rPr lang="pt-BR" dirty="0"/>
              <a:t> Para legitimar a propositura de programas, projetos e ações ao desenvolvimento turístico municipal, de maneira que as mesmas possuam, além da visão técnica dos profissionais da empresa contratada, respaldo na aprovação dos participantes do trade turístico e da </a:t>
            </a:r>
            <a:r>
              <a:rPr lang="pt-BR"/>
              <a:t>sociedade ubatubense.</a:t>
            </a:r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597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A9789C4F-CC45-4999-A8C6-54C8E12805FA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2ª OFICINA PÚBLICA DO PLANO DIRETOR DE TURISMO DE UBATUBA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FD3DBCB5-698D-4BEB-B91F-F32551E10AF4}"/>
              </a:ext>
            </a:extLst>
          </p:cNvPr>
          <p:cNvSpPr txBox="1">
            <a:spLocks/>
          </p:cNvSpPr>
          <p:nvPr/>
        </p:nvSpPr>
        <p:spPr>
          <a:xfrm>
            <a:off x="838200" y="2406307"/>
            <a:ext cx="10515600" cy="4339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just"/>
            <a:r>
              <a:rPr lang="pt-BR" dirty="0"/>
              <a:t>A partir da Oficina Pública de Análise SWOT, foi possível identificar algumas problemáticas ao desenvolvimento turístico de Ubatuba, sendo elencadas abaixo:</a:t>
            </a:r>
          </a:p>
          <a:p>
            <a:pPr indent="457200" algn="just"/>
            <a:endParaRPr lang="pt-B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Qualificação Profissional;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Falta de fomento nas ações tradicionais e culturais;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Saneamento Básico;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Falta da definição do perfil do turista e do turismo que deseja atrair;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Falta de divulgação das alternativas de atividades turísticas fora as praias;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Sazonalidade;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Sinalização em Cachoeiras;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CIT (Centro de Informações Turísticas) na Região Sul;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Abandono dos administradores com as regiões mais afastadas;</a:t>
            </a:r>
          </a:p>
          <a:p>
            <a:pPr indent="457200"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537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14975F2-2394-44DC-8416-F4BD90FDD384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2ª OFICINA PÚBLICA DO PLANO DIRETOR DE TURISMO DE UBATUBA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F09C12B-71A6-418C-B8FD-D6B5F611D875}"/>
              </a:ext>
            </a:extLst>
          </p:cNvPr>
          <p:cNvSpPr txBox="1">
            <a:spLocks/>
          </p:cNvSpPr>
          <p:nvPr/>
        </p:nvSpPr>
        <p:spPr>
          <a:xfrm>
            <a:off x="838200" y="2406307"/>
            <a:ext cx="10515600" cy="4339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Turismo de Massa;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Poluição ambiental;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/>
              <a:t>Falta </a:t>
            </a:r>
            <a:r>
              <a:rPr lang="pt-BR" dirty="0"/>
              <a:t>de empoderamento das comunidades;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Progresso desordenado;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Ocupação ilegal de espaços públicos;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Loteamentos ilegais;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Especulação Imobiliária;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Orçamento da SETUR – Ubatuba e sua distribuição;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Precariedade na Segurança Pública;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Regularização fundiária;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Ausência de polos descentralizados das SETUR – Ubatuba;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err="1"/>
              <a:t>Pré</a:t>
            </a:r>
            <a:r>
              <a:rPr lang="pt-BR" dirty="0"/>
              <a:t>-sal e Porto de São Sebastião;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719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5DAD145-8852-4D2E-9BE5-8D9C025769A2}"/>
              </a:ext>
            </a:extLst>
          </p:cNvPr>
          <p:cNvSpPr txBox="1">
            <a:spLocks/>
          </p:cNvSpPr>
          <p:nvPr/>
        </p:nvSpPr>
        <p:spPr>
          <a:xfrm>
            <a:off x="838200" y="2700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INFRAESTRUTURA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PRODUTO TURÍSTICO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COMERCIALIZAÇÃO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FORTALECIMENTO INSTITUCIONAL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GESTÃO AMBIENTAL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620C3AA-2E59-46D9-97DB-1CDD0056DCEE}"/>
              </a:ext>
            </a:extLst>
          </p:cNvPr>
          <p:cNvSpPr txBox="1">
            <a:spLocks/>
          </p:cNvSpPr>
          <p:nvPr/>
        </p:nvSpPr>
        <p:spPr>
          <a:xfrm>
            <a:off x="1338471" y="1160256"/>
            <a:ext cx="1001532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2ª OFICINA PÚBLICA DO PLANO DIRETOR DE TURISMO DE PRAIA GRANDE</a:t>
            </a:r>
          </a:p>
        </p:txBody>
      </p:sp>
    </p:spTree>
    <p:extLst>
      <p:ext uri="{BB962C8B-B14F-4D97-AF65-F5344CB8AC3E}">
        <p14:creationId xmlns:p14="http://schemas.microsoft.com/office/powerpoint/2010/main" val="320511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4F15D-1E1C-4F7C-A444-B017896A3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 INFRAESTRUTURA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E7C04E-2116-47CB-A09B-99A96C391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Acesso e comunicação dos possíveis acessos para caiaques e pequenas embarcações;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Integração Carro/Bicicleta, através da construção de ciclovias e bolsões de estacionamento para veículos e bicicletas;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Construção de acessos e sanitários em atrativos turísticos de alta relevância, além de melhoria dos acessos existentes para </a:t>
            </a:r>
            <a:r>
              <a:rPr lang="pt-BR" dirty="0" err="1"/>
              <a:t>PNE’s</a:t>
            </a:r>
            <a:r>
              <a:rPr lang="pt-BR" dirty="0"/>
              <a:t> e Idosos;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Reordenamento da Orla das praias;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Manutenção das vias de acesso aos atrativos turísticos.</a:t>
            </a:r>
          </a:p>
          <a:p>
            <a:pPr marL="0" indent="0">
              <a:buNone/>
            </a:pP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570293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8353B-646B-4891-AE4D-E1E8EDA7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 PRODUTO TURÍSTICO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F23377-F492-4AD9-8B7D-C0C48C5CC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Fomento do </a:t>
            </a:r>
            <a:r>
              <a:rPr lang="pt-BR" dirty="0" err="1"/>
              <a:t>Cicloturismo</a:t>
            </a:r>
            <a:r>
              <a:rPr lang="pt-BR" dirty="0"/>
              <a:t>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Incrementação da Semana da Mata Atlântica com palestras, workshops, atividades ao ar livre, etc.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Formatação do Produto: Praia Acessível, em praias de grande movimentação;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Estruturação das trilhas (limpeza, colocação de placas de sinalização e indicação, manutenção frequente das mesmas, colocação de lixeiras e coleta);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Construção de uma Praça de Eventos e reorganização da feirinha da </a:t>
            </a:r>
            <a:r>
              <a:rPr lang="pt-BR" dirty="0" err="1"/>
              <a:t>Maranduba</a:t>
            </a:r>
            <a:r>
              <a:rPr lang="pt-BR" dirty="0"/>
              <a:t>, na Praia da </a:t>
            </a:r>
            <a:r>
              <a:rPr lang="pt-BR" dirty="0" err="1"/>
              <a:t>Maranduba</a:t>
            </a:r>
            <a:r>
              <a:rPr lang="pt-BR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Centro de Informações Turísticas na Região Sul com espaço para exposições;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Construção de um planetário;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Construção de um Centro de Observação de Aves da Mata Atlântica;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Construção de Museu arqueológico com o material encontrado no município de Ubatuba.</a:t>
            </a:r>
          </a:p>
        </p:txBody>
      </p:sp>
    </p:spTree>
    <p:extLst>
      <p:ext uri="{BB962C8B-B14F-4D97-AF65-F5344CB8AC3E}">
        <p14:creationId xmlns:p14="http://schemas.microsoft.com/office/powerpoint/2010/main" val="3630761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950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PLANO DIRETOR DE TURISMO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1. INFRAESTRUTURA</vt:lpstr>
      <vt:lpstr>2. PRODUTO TURÍSTICO</vt:lpstr>
      <vt:lpstr>3. COMERCIALIZAÇÃO</vt:lpstr>
      <vt:lpstr>4. FORTALECIMENTO INSTITUCIONAL</vt:lpstr>
      <vt:lpstr>5. GESTÃO AMBIENTAL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DIRETOR DE TURISMO</dc:title>
  <dc:creator>Murilo Ziani</dc:creator>
  <cp:lastModifiedBy>Murilo Ziani</cp:lastModifiedBy>
  <cp:revision>7</cp:revision>
  <dcterms:created xsi:type="dcterms:W3CDTF">2018-04-23T16:23:19Z</dcterms:created>
  <dcterms:modified xsi:type="dcterms:W3CDTF">2018-06-26T13:49:50Z</dcterms:modified>
</cp:coreProperties>
</file>