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5" r:id="rId7"/>
    <p:sldId id="264" r:id="rId8"/>
    <p:sldId id="266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3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54593B-8404-4ACD-9114-D5A4E0F908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89DB823-1D59-48BE-A619-25AA4CCEDD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03E1A2F-9BF0-42A8-95A7-A9E484B0C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B06D-57D0-4480-967F-0D163FE80F5B}" type="datetimeFigureOut">
              <a:rPr lang="pt-BR" smtClean="0"/>
              <a:t>26/04/2018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E60C739-C9B2-4885-BF7D-4B34743A4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0AAE3D-C87E-45A9-8995-9A7579A05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FDDFB-444F-4CA0-B2FC-48B85EBFA413}" type="slidenum">
              <a:rPr lang="pt-BR" smtClean="0"/>
              <a:t>‹nº›</a:t>
            </a:fld>
            <a:endParaRPr lang="pt-BR"/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8FC43568-7643-4680-B534-404CE298F5C0}"/>
              </a:ext>
            </a:extLst>
          </p:cNvPr>
          <p:cNvGrpSpPr/>
          <p:nvPr userDrawn="1"/>
        </p:nvGrpSpPr>
        <p:grpSpPr>
          <a:xfrm>
            <a:off x="2690948" y="26193"/>
            <a:ext cx="6505303" cy="1096170"/>
            <a:chOff x="0" y="0"/>
            <a:chExt cx="8746410" cy="1689834"/>
          </a:xfrm>
        </p:grpSpPr>
        <p:pic>
          <p:nvPicPr>
            <p:cNvPr id="9" name="Imagem 8">
              <a:extLst>
                <a:ext uri="{FF2B5EF4-FFF2-40B4-BE49-F238E27FC236}">
                  <a16:creationId xmlns:a16="http://schemas.microsoft.com/office/drawing/2014/main" id="{5A06D521-47D4-4873-BE53-33F786D81C7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63582" y="313512"/>
              <a:ext cx="2982828" cy="1376322"/>
            </a:xfrm>
            <a:prstGeom prst="rect">
              <a:avLst/>
            </a:prstGeom>
          </p:spPr>
        </p:pic>
        <p:pic>
          <p:nvPicPr>
            <p:cNvPr id="10" name="Imagem 9">
              <a:extLst>
                <a:ext uri="{FF2B5EF4-FFF2-40B4-BE49-F238E27FC236}">
                  <a16:creationId xmlns:a16="http://schemas.microsoft.com/office/drawing/2014/main" id="{5F2923E5-1524-4288-9A90-E63DBCC702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3809" y="313512"/>
              <a:ext cx="3742640" cy="1036347"/>
            </a:xfrm>
            <a:prstGeom prst="rect">
              <a:avLst/>
            </a:prstGeom>
          </p:spPr>
        </p:pic>
        <p:pic>
          <p:nvPicPr>
            <p:cNvPr id="11" name="Imagem 10">
              <a:extLst>
                <a:ext uri="{FF2B5EF4-FFF2-40B4-BE49-F238E27FC236}">
                  <a16:creationId xmlns:a16="http://schemas.microsoft.com/office/drawing/2014/main" id="{B7D34D5F-57A7-4F1E-8D29-37D0E0D636C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586676" cy="13498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52748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D5101B-9282-463D-9782-88F40C9FC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3E457A5-AF22-4878-A607-8C6BBD04C9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69D11FD-D57A-4C4B-859A-A563A4453D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FBB1667-7D85-44D1-A82E-8CDCA2CD7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FB90-9ED6-45A8-AB3D-301BE8DE858C}" type="datetimeFigureOut">
              <a:rPr lang="pt-BR" smtClean="0"/>
              <a:t>26/04/2018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6EDA727-1BEF-495C-AD18-59093FDCB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8D63D85-87F5-4D55-B4D4-4BA49F0C9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FBE6F-1E52-44F5-B0C8-CCCF26AB2F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8741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AABBE9-D151-423E-BC81-C5FD8B1E7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2C3EB2E-4C06-49A3-BC1D-6E65D3273F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83FDF20-33A9-4ECD-BD36-65D8EEC05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FB90-9ED6-45A8-AB3D-301BE8DE858C}" type="datetimeFigureOut">
              <a:rPr lang="pt-BR" smtClean="0"/>
              <a:t>26/04/2018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E390E6-1ECC-42C2-9598-14C68AD3A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C1B1DF2-1C0E-4A36-A739-0BC6F0400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FBE6F-1E52-44F5-B0C8-CCCF26AB2F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0766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0ACC64D-4A3E-47BD-BF4E-DC1E59FE22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9AF2B3F-C3B1-4958-9165-7A087A2069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5BC03A5-BDB0-413F-9AFC-4C5D857B1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FB90-9ED6-45A8-AB3D-301BE8DE858C}" type="datetimeFigureOut">
              <a:rPr lang="pt-BR" smtClean="0"/>
              <a:t>26/04/2018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8B19A63-2750-4052-A345-BCF7BCAD9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2C15980-D2D9-424E-BCBC-E22479605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FBE6F-1E52-44F5-B0C8-CCCF26AB2F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1577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3D7E02-A5EC-4655-A8F1-A800676CB1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917C138-94FA-4331-BDD1-3CC74AB940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C0D10E3-8442-4C51-B6C4-E8C6C6787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FB90-9ED6-45A8-AB3D-301BE8DE858C}" type="datetimeFigureOut">
              <a:rPr lang="pt-BR" smtClean="0"/>
              <a:t>26/04/2018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07F6B9B-222F-469B-828E-A6731DB55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C636FA1-3F6A-4BBE-94D5-040C9887A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FBE6F-1E52-44F5-B0C8-CCCF26AB2FDA}" type="slidenum">
              <a:rPr lang="pt-BR" smtClean="0"/>
              <a:t>‹nº›</a:t>
            </a:fld>
            <a:endParaRPr lang="pt-BR"/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551AD633-425F-4B99-95F1-668645E7966C}"/>
              </a:ext>
            </a:extLst>
          </p:cNvPr>
          <p:cNvGrpSpPr/>
          <p:nvPr userDrawn="1"/>
        </p:nvGrpSpPr>
        <p:grpSpPr>
          <a:xfrm>
            <a:off x="3095829" y="171768"/>
            <a:ext cx="6000342" cy="858520"/>
            <a:chOff x="0" y="0"/>
            <a:chExt cx="8746410" cy="1689834"/>
          </a:xfrm>
        </p:grpSpPr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6EB74273-46D5-46EB-BCAB-558B0ADC616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63582" y="313512"/>
              <a:ext cx="2982828" cy="1376322"/>
            </a:xfrm>
            <a:prstGeom prst="rect">
              <a:avLst/>
            </a:prstGeom>
          </p:spPr>
        </p:pic>
        <p:pic>
          <p:nvPicPr>
            <p:cNvPr id="9" name="Imagem 8">
              <a:extLst>
                <a:ext uri="{FF2B5EF4-FFF2-40B4-BE49-F238E27FC236}">
                  <a16:creationId xmlns:a16="http://schemas.microsoft.com/office/drawing/2014/main" id="{C8969DF8-12E2-4CBF-A8E9-5BC5A6D7CE9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3809" y="313512"/>
              <a:ext cx="3742640" cy="1036347"/>
            </a:xfrm>
            <a:prstGeom prst="rect">
              <a:avLst/>
            </a:prstGeom>
          </p:spPr>
        </p:pic>
        <p:pic>
          <p:nvPicPr>
            <p:cNvPr id="10" name="Imagem 9">
              <a:extLst>
                <a:ext uri="{FF2B5EF4-FFF2-40B4-BE49-F238E27FC236}">
                  <a16:creationId xmlns:a16="http://schemas.microsoft.com/office/drawing/2014/main" id="{026EF80B-6049-456A-99BD-F9CA4606534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586676" cy="13498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2015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61B200-2F1D-488D-83D1-54622D592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A9A88E9-2B59-4F77-9EA0-BCB224714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F7E9BE7-F545-4645-BC22-3E4694CAD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FB90-9ED6-45A8-AB3D-301BE8DE858C}" type="datetimeFigureOut">
              <a:rPr lang="pt-BR" smtClean="0"/>
              <a:t>26/04/2018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6DD60C-32A5-4781-BB17-47BE879CF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712C487-CAB1-4A80-BD23-BC539D694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FBE6F-1E52-44F5-B0C8-CCCF26AB2F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7929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B5A0A1-E697-4989-AA39-4AB4DE747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487DB80-E332-497C-B267-0A0E03B5B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581E0F9-2E61-47E7-95D3-68FE95599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FB90-9ED6-45A8-AB3D-301BE8DE858C}" type="datetimeFigureOut">
              <a:rPr lang="pt-BR" smtClean="0"/>
              <a:t>26/04/2018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71FC6D3-2D65-470E-B77B-F7DF369B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34E15A-68E7-401C-9E65-46F989AD4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FBE6F-1E52-44F5-B0C8-CCCF26AB2F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4166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5DD6DA-F993-49D1-970A-1A0D16F81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0FE7D42-A899-4E66-9BD2-7C9E1E513C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C12442F-F901-4CBD-98A5-0E061D3EE5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C56A169-8797-4F3F-BC0C-C388115F6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FB90-9ED6-45A8-AB3D-301BE8DE858C}" type="datetimeFigureOut">
              <a:rPr lang="pt-BR" smtClean="0"/>
              <a:t>26/04/2018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46E935D-CCE8-41F4-88EC-967FBC91F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2B40E39-82C7-4C36-B5E5-AE8C54449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FBE6F-1E52-44F5-B0C8-CCCF26AB2F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7677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E98C7A-5726-44F8-82F6-A9DF77E00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4ACDF24-FB94-4730-8D18-2626757C30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DC8BFA5-2487-4256-8CAB-1EF4AA4F9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C6C78A0-DD97-4AA4-A33C-9B3121B936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86CB816-D98C-41E9-8416-171B13D3C4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64B5A4B-2EDA-4D7E-9BA7-F630B210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FB90-9ED6-45A8-AB3D-301BE8DE858C}" type="datetimeFigureOut">
              <a:rPr lang="pt-BR" smtClean="0"/>
              <a:t>26/04/2018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8C1E117-44EA-4FAC-BB37-C9DEDF14D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97C45AC-DA5C-41CC-994A-6BE58F70B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FBE6F-1E52-44F5-B0C8-CCCF26AB2F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4880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8D22A9-B090-4F69-AEAA-07925368A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57D48BC-FDFE-4FB3-98B8-EDD613389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FB90-9ED6-45A8-AB3D-301BE8DE858C}" type="datetimeFigureOut">
              <a:rPr lang="pt-BR" smtClean="0"/>
              <a:t>26/04/2018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1B9DFEC-C9A4-4B86-BE36-944A05609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6B7C360-4692-48CC-ABB3-1663971A1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FBE6F-1E52-44F5-B0C8-CCCF26AB2F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7472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4C8A01E-72F6-4995-A585-EBC48C483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FB90-9ED6-45A8-AB3D-301BE8DE858C}" type="datetimeFigureOut">
              <a:rPr lang="pt-BR" smtClean="0"/>
              <a:t>26/04/2018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C5494CC-9D18-4E98-AEAD-9AA550EAA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23B3070-DF0C-46B4-B65D-3FA6BA2E9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FBE6F-1E52-44F5-B0C8-CCCF26AB2F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6328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3C71F2-EBB8-4ADB-BB4F-A2EACBE6F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D3C3D69-0AA3-4D81-943B-12186F372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E2C849F-FE4C-4EC2-BE30-6AE2BAE13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885FD01-E931-437B-A9FA-B67B3C7E6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FB90-9ED6-45A8-AB3D-301BE8DE858C}" type="datetimeFigureOut">
              <a:rPr lang="pt-BR" smtClean="0"/>
              <a:t>26/04/2018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00F518F-4371-43ED-8ABE-E7DD95E91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C8FF8F3-620A-4641-AB49-A99FD311B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FBE6F-1E52-44F5-B0C8-CCCF26AB2F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9449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3702488-29BC-4ECD-980E-57DE3867F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87AE6E1-0EC5-4F12-A266-B7B343A9E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8A2B858-65C5-48D5-BFDF-97CDEA37F4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3FB90-9ED6-45A8-AB3D-301BE8DE858C}" type="datetimeFigureOut">
              <a:rPr lang="pt-BR" smtClean="0"/>
              <a:t>26/04/2018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BDBE58E-DBD4-47F2-BAFB-5D5F4C2E1D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79FBEA5-B03B-444B-BEA9-060879E5FA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FBE6F-1E52-44F5-B0C8-CCCF26AB2F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6687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C9C509BC-B31E-4FCB-8928-E4586ED458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pt-BR" b="1" dirty="0"/>
              <a:t>PLANO DIRETOR DE TURISMO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75EC5407-0CB1-4D3C-8F1C-CEB4E84FB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/>
          <a:p>
            <a:r>
              <a:rPr lang="pt-BR" sz="2800" b="1" dirty="0"/>
              <a:t>UBATUBA – SP</a:t>
            </a:r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B00EDD61-5EF9-4A98-BE51-D843669BE813}"/>
              </a:ext>
            </a:extLst>
          </p:cNvPr>
          <p:cNvCxnSpPr/>
          <p:nvPr/>
        </p:nvCxnSpPr>
        <p:spPr>
          <a:xfrm>
            <a:off x="1364974" y="3429000"/>
            <a:ext cx="9766852" cy="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8334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A1B743-87FD-4AB1-8E8B-0455632A2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3. COMERCIALIZAÇÃO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5E4F24-3141-4E17-B271-488AC182F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t-BR" dirty="0"/>
              <a:t>1- Banners informativos sobre os segmentos turísticos;</a:t>
            </a:r>
          </a:p>
          <a:p>
            <a:pPr marL="0" indent="0" algn="just">
              <a:buNone/>
            </a:pPr>
            <a:r>
              <a:rPr lang="pt-BR" dirty="0"/>
              <a:t>2- Portal (Site) de divulgação do município, com plataforma de redirecionamento para blogs e mídias sociais de comunidades organizadas turisticamente, com informação e contato direto com a mesma;</a:t>
            </a:r>
          </a:p>
          <a:p>
            <a:pPr marL="0" indent="0">
              <a:buNone/>
            </a:pPr>
            <a:r>
              <a:rPr lang="pt-BR" dirty="0"/>
              <a:t>3- Material Gráfico Segmentado;</a:t>
            </a:r>
          </a:p>
          <a:p>
            <a:pPr marL="0" indent="0">
              <a:buNone/>
            </a:pPr>
            <a:r>
              <a:rPr lang="pt-BR" dirty="0"/>
              <a:t>4- Plano de Mídia;</a:t>
            </a:r>
          </a:p>
          <a:p>
            <a:pPr marL="0" indent="0">
              <a:buNone/>
            </a:pPr>
            <a:r>
              <a:rPr lang="pt-BR" dirty="0"/>
              <a:t>5- Participação em Feiras e Eventos Regulares;</a:t>
            </a:r>
          </a:p>
          <a:p>
            <a:pPr marL="0" indent="0">
              <a:buNone/>
            </a:pPr>
            <a:r>
              <a:rPr lang="pt-BR" dirty="0"/>
              <a:t>6- Agências Parceiras que auxiliem no processo de divulgação turística de acordo com o modelo e segmento turístico;</a:t>
            </a:r>
          </a:p>
          <a:p>
            <a:pPr marL="0" indent="0">
              <a:buNone/>
            </a:pPr>
            <a:r>
              <a:rPr lang="pt-BR" dirty="0"/>
              <a:t>7- Ocupar Regularmente os espaços públicos para divulgação da cultura local (Feiras de artesanato, Feiras de Culinária, entre outras);</a:t>
            </a:r>
          </a:p>
          <a:p>
            <a:pPr marL="0" indent="0">
              <a:buNone/>
            </a:pPr>
            <a:r>
              <a:rPr lang="pt-BR" dirty="0"/>
              <a:t>8- Promover a construção de portais de comunicação pelas comunidades por meio de capacitação e instrução;</a:t>
            </a:r>
          </a:p>
          <a:p>
            <a:pPr marL="0" indent="0">
              <a:buNone/>
            </a:pPr>
            <a:r>
              <a:rPr lang="pt-BR" dirty="0"/>
              <a:t>9- Onde houver TBC restringir agentes turísticos que forem parceiros da comunidade (sendo função da SETUR o auxílio da fiscalização);</a:t>
            </a:r>
          </a:p>
          <a:p>
            <a:pPr marL="0" indent="0">
              <a:buNone/>
            </a:pPr>
            <a:r>
              <a:rPr lang="pt-BR" dirty="0"/>
              <a:t>10- Construção de Plano de Comunicação voltado ao Turista (Visando a educação e sensibilização do turista sobre o ambiente visitado, sua cultura, suas peculiaridades e legislação, promovendo o respeito mútuo e interação sociocultural);</a:t>
            </a:r>
          </a:p>
          <a:p>
            <a:pPr marL="0" indent="0">
              <a:buNone/>
            </a:pPr>
            <a:r>
              <a:rPr lang="pt-BR" dirty="0"/>
              <a:t>11- Criação da Identidade Turística de Ubatuba voltada a promoção Socioambiental.</a:t>
            </a:r>
          </a:p>
        </p:txBody>
      </p:sp>
    </p:spTree>
    <p:extLst>
      <p:ext uri="{BB962C8B-B14F-4D97-AF65-F5344CB8AC3E}">
        <p14:creationId xmlns:p14="http://schemas.microsoft.com/office/powerpoint/2010/main" val="1666742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B3CE67-150C-49B3-90DC-7E9805136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4. FORTALECIMENTO INSTITUCIONAL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B79C92-445B-429B-9757-BEDFB36F9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t-BR" dirty="0"/>
              <a:t>1- Legalização dos comércios (estudo de liberação de licenças com priorização da comunidade local);</a:t>
            </a:r>
          </a:p>
          <a:p>
            <a:pPr marL="0" indent="0" algn="just">
              <a:buNone/>
            </a:pPr>
            <a:r>
              <a:rPr lang="pt-BR" dirty="0"/>
              <a:t>2- A promoção de curso de marinheiro para os barqueiros não capacitados;</a:t>
            </a:r>
          </a:p>
          <a:p>
            <a:pPr marL="0" indent="0" algn="just">
              <a:buNone/>
            </a:pPr>
            <a:r>
              <a:rPr lang="pt-BR" dirty="0"/>
              <a:t>3- Parceria Público-Privada (Associações Hoteleiras e Marinas);</a:t>
            </a:r>
          </a:p>
          <a:p>
            <a:pPr marL="0" indent="0" algn="just">
              <a:buNone/>
            </a:pPr>
            <a:r>
              <a:rPr lang="pt-BR" dirty="0"/>
              <a:t>4- Revisão de Taxas e Cobranças (Taxa Ambiental e COMTUR);</a:t>
            </a:r>
          </a:p>
          <a:p>
            <a:pPr marL="0" indent="0" algn="just">
              <a:buNone/>
            </a:pPr>
            <a:r>
              <a:rPr lang="pt-BR" dirty="0"/>
              <a:t>5- Parceria com Fórum de Comunidades Tradicionais;</a:t>
            </a:r>
          </a:p>
          <a:p>
            <a:pPr marL="0" indent="0" algn="just">
              <a:buNone/>
            </a:pPr>
            <a:r>
              <a:rPr lang="pt-BR" dirty="0"/>
              <a:t>6- Promoção da Capacitação em gestão turística nas comunidades tradicionais;</a:t>
            </a:r>
          </a:p>
          <a:p>
            <a:pPr marL="0" indent="0" algn="just">
              <a:buNone/>
            </a:pPr>
            <a:r>
              <a:rPr lang="pt-BR" dirty="0"/>
              <a:t>7- Mediação pela SETUR com a Fundação Florestal para a gestão compartilhada dos equipamentos públicos (Alojamento, Lanchonete, Trilhas, ...) do Parque;</a:t>
            </a:r>
          </a:p>
          <a:p>
            <a:pPr marL="0" indent="0" algn="just">
              <a:buNone/>
            </a:pPr>
            <a:r>
              <a:rPr lang="pt-BR" dirty="0"/>
              <a:t>8- Integração entre as Secretarias Municipais para fortalecimento de ações culturais e ambientais;</a:t>
            </a:r>
          </a:p>
          <a:p>
            <a:pPr marL="0" indent="0" algn="just">
              <a:buNone/>
            </a:pPr>
            <a:r>
              <a:rPr lang="pt-BR" dirty="0"/>
              <a:t>9- Fortalecer as Associações Locais de Comunidades Tradicionais (1- Garantir Sede para as associações desenvolverem suas atividades; 2- Estimular a participação das comunidades tradicionais dos espaços de participação política [Conselhos, Audiências, ...];</a:t>
            </a:r>
          </a:p>
          <a:p>
            <a:pPr marL="0" indent="0" algn="just">
              <a:buNone/>
            </a:pPr>
            <a:r>
              <a:rPr lang="pt-BR" dirty="0"/>
              <a:t>10- Que o Plano de Turismo e a SETUR comprometa as demais secretarias municipais envolvidas;</a:t>
            </a:r>
          </a:p>
          <a:p>
            <a:pPr marL="0" indent="0" algn="just">
              <a:buNone/>
            </a:pPr>
            <a:r>
              <a:rPr lang="pt-BR" dirty="0"/>
              <a:t>11- Parceria com a FUNDART visando o fortalecimento do Turismo Cultural;</a:t>
            </a:r>
          </a:p>
          <a:p>
            <a:pPr marL="0" indent="0" algn="just">
              <a:buNone/>
            </a:pPr>
            <a:r>
              <a:rPr lang="pt-BR" dirty="0"/>
              <a:t>12- Realização de Reuniões de Monitoramento de Execução do Plano Anuais em conjunto com a comunidade, garantindo e estimulando a sua participação (divulgação, transporte).</a:t>
            </a:r>
          </a:p>
        </p:txBody>
      </p:sp>
    </p:spTree>
    <p:extLst>
      <p:ext uri="{BB962C8B-B14F-4D97-AF65-F5344CB8AC3E}">
        <p14:creationId xmlns:p14="http://schemas.microsoft.com/office/powerpoint/2010/main" val="2261275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96784B-FACC-497B-899D-2C251814F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5. GESTÃO AMBIENTAL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C35F6F-1F76-460C-BFC3-3FC6A8936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/>
              <a:t>1- Realização de Oficinas de Reciclagem e Compostagem;</a:t>
            </a:r>
          </a:p>
          <a:p>
            <a:pPr marL="0" indent="0" algn="just">
              <a:buNone/>
            </a:pPr>
            <a:r>
              <a:rPr lang="pt-BR" dirty="0"/>
              <a:t>2- Programa de Conscientização e Sensibilização Ambiental para população e turistas;</a:t>
            </a:r>
          </a:p>
          <a:p>
            <a:pPr marL="0" indent="0">
              <a:buNone/>
            </a:pPr>
            <a:r>
              <a:rPr lang="pt-BR" dirty="0"/>
              <a:t>3- Projeto de despoluição de rios e riachos;</a:t>
            </a:r>
          </a:p>
          <a:p>
            <a:pPr marL="0" indent="0">
              <a:buNone/>
            </a:pPr>
            <a:r>
              <a:rPr lang="pt-BR" dirty="0"/>
              <a:t>4- Projeto de fiscalização em nascentes e margens de rios para evitar a construção desordenada;</a:t>
            </a:r>
          </a:p>
          <a:p>
            <a:pPr marL="0" indent="0">
              <a:buNone/>
            </a:pPr>
            <a:r>
              <a:rPr lang="pt-BR" dirty="0"/>
              <a:t>5- Modelos Alternativos de Saneamento Básico;</a:t>
            </a:r>
          </a:p>
          <a:p>
            <a:pPr marL="0" indent="0">
              <a:buNone/>
            </a:pPr>
            <a:r>
              <a:rPr lang="pt-BR" dirty="0"/>
              <a:t>6- Sinalizações Turísticas voltadas à Conscientização </a:t>
            </a:r>
            <a:r>
              <a:rPr lang="pt-BR" dirty="0" err="1"/>
              <a:t>Sócio-Ambiental</a:t>
            </a:r>
            <a:r>
              <a:rPr lang="pt-BR" dirty="0"/>
              <a:t>;</a:t>
            </a:r>
          </a:p>
          <a:p>
            <a:pPr marL="0" indent="0" algn="just">
              <a:buNone/>
            </a:pPr>
            <a:r>
              <a:rPr lang="pt-BR" dirty="0"/>
              <a:t>7- Promover Estudos Técnico de Capacidade de Carga nos atrativos com participação de pesquisadores locais capacitados para este fim;</a:t>
            </a:r>
          </a:p>
          <a:p>
            <a:pPr marL="0" indent="0" algn="just">
              <a:buNone/>
            </a:pPr>
            <a:r>
              <a:rPr lang="pt-BR" dirty="0"/>
              <a:t>8- Criação de Bancos de Sementes;</a:t>
            </a:r>
          </a:p>
          <a:p>
            <a:pPr marL="0" indent="0" algn="just">
              <a:buNone/>
            </a:pPr>
            <a:r>
              <a:rPr lang="pt-BR" dirty="0"/>
              <a:t>9- Capacitação dos agentes turísticos sobre a interação saudável com a Fauna;</a:t>
            </a:r>
          </a:p>
          <a:p>
            <a:pPr marL="0" indent="0" algn="just">
              <a:buNone/>
            </a:pPr>
            <a:r>
              <a:rPr lang="pt-BR" dirty="0"/>
              <a:t>10- Fiscalização sobre o descarte de rejeitos de Embarcações;</a:t>
            </a:r>
          </a:p>
        </p:txBody>
      </p:sp>
    </p:spTree>
    <p:extLst>
      <p:ext uri="{BB962C8B-B14F-4D97-AF65-F5344CB8AC3E}">
        <p14:creationId xmlns:p14="http://schemas.microsoft.com/office/powerpoint/2010/main" val="3321748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F9B3E1E1-9C08-47BF-AF05-E44BF4EE3669}"/>
              </a:ext>
            </a:extLst>
          </p:cNvPr>
          <p:cNvSpPr txBox="1">
            <a:spLocks/>
          </p:cNvSpPr>
          <p:nvPr/>
        </p:nvSpPr>
        <p:spPr>
          <a:xfrm>
            <a:off x="838200" y="108074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/>
              <a:t>1ª OFICINA PÚBLICA DO PLANO DIRETOR DE TURISMO DE UBATUBA</a:t>
            </a:r>
            <a:endParaRPr lang="pt-BR" dirty="0"/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F46FA9D1-A1DD-485D-998A-B2D08AFF5603}"/>
              </a:ext>
            </a:extLst>
          </p:cNvPr>
          <p:cNvSpPr txBox="1">
            <a:spLocks/>
          </p:cNvSpPr>
          <p:nvPr/>
        </p:nvSpPr>
        <p:spPr>
          <a:xfrm>
            <a:off x="838200" y="247498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0000" algn="just"/>
            <a:r>
              <a:rPr lang="pt-BR" dirty="0"/>
              <a:t>A 1ª Oficina Pública do Plano de Desenvolvimento Integrado do Turismo Sustentável de Ubatuba ocorreu de maneira segmentada em 3 dias distintos e em 3 regiões diferentes do município: Norte, Central e Sul. Sendo:</a:t>
            </a:r>
          </a:p>
          <a:p>
            <a:pPr algn="just"/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/>
              <a:t>Norte: Barra Seca à </a:t>
            </a:r>
            <a:r>
              <a:rPr lang="pt-BR" dirty="0" err="1"/>
              <a:t>Camburi</a:t>
            </a:r>
            <a:r>
              <a:rPr lang="pt-BR" dirty="0"/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/>
              <a:t>Central: Praia Grande à </a:t>
            </a:r>
            <a:r>
              <a:rPr lang="pt-BR" dirty="0" err="1"/>
              <a:t>Perequê-Açú</a:t>
            </a:r>
            <a:r>
              <a:rPr lang="pt-BR" dirty="0"/>
              <a:t> com o acréscimo da Região Oeste (Figueira à Jardim Carolina);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/>
              <a:t>Sul: Toninhas à Tabatinga.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8846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D85B22D2-01C8-483F-BF4D-469AD91A2AB4}"/>
              </a:ext>
            </a:extLst>
          </p:cNvPr>
          <p:cNvSpPr txBox="1">
            <a:spLocks/>
          </p:cNvSpPr>
          <p:nvPr/>
        </p:nvSpPr>
        <p:spPr>
          <a:xfrm>
            <a:off x="838200" y="108074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1ª OFICINA PÚBLICA DO PLANO DIRETOR DE TURISMO DE UBATUBA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6E80A7BB-C40B-4CE2-B9B2-3486A7BC63F8}"/>
              </a:ext>
            </a:extLst>
          </p:cNvPr>
          <p:cNvSpPr txBox="1">
            <a:spLocks/>
          </p:cNvSpPr>
          <p:nvPr/>
        </p:nvSpPr>
        <p:spPr>
          <a:xfrm>
            <a:off x="838200" y="247498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/>
              <a:t>A primeira oficina realizada ocorreu no dia 12/06/2017 na Escola Municipal Iberê Ananias Pimentel, localizada à Avenida Beira Mar, 65 – Vila de </a:t>
            </a:r>
            <a:r>
              <a:rPr lang="pt-BR" dirty="0" err="1"/>
              <a:t>Picinguaba</a:t>
            </a:r>
            <a:r>
              <a:rPr lang="pt-BR" dirty="0"/>
              <a:t>, região Norte de Ubatuba, das 18:30 às 20:30 horas e contou com a presença de 27 participantes, incluindo gestores municipais do turismo, representantes do trade turístico e sociedade civil ubatubense.</a:t>
            </a:r>
          </a:p>
          <a:p>
            <a:pPr algn="just"/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/>
              <a:t>A segunda oficina realizada ocorreu no dia 13/06/2017 na Subprefeitura Regional Sul, localiza à Rua Oscar </a:t>
            </a:r>
            <a:r>
              <a:rPr lang="pt-BR" dirty="0" err="1"/>
              <a:t>Rossin</a:t>
            </a:r>
            <a:r>
              <a:rPr lang="pt-BR" dirty="0"/>
              <a:t>, 10 – </a:t>
            </a:r>
            <a:r>
              <a:rPr lang="pt-BR" dirty="0" err="1"/>
              <a:t>Maranduba</a:t>
            </a:r>
            <a:r>
              <a:rPr lang="pt-BR" dirty="0"/>
              <a:t>, região Sul de Ubatuba, das 18:30 às 20:30 horas e contou com a presença de 15 participantes, incluindo gestores municipais do turismo, representantes do trade turístico e sociedade civil ubatubense.</a:t>
            </a:r>
          </a:p>
          <a:p>
            <a:pPr algn="just"/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/>
              <a:t>A terceira oficina realizada ocorreu no dia 14/06/2017 na Câmara Municipal de Ubatuba, localizada à Rua Antônio Marques do Vale, 250 – SILOP, região Central de Ubatuba, das 18:30 às 20:30 horas e contou com a presença de 12 participantes, incluindo gestores municipais do turismo, representantes do legislativo municipal, representantes do trade turístico e sociedade civil ubatubense.</a:t>
            </a:r>
          </a:p>
        </p:txBody>
      </p:sp>
    </p:spTree>
    <p:extLst>
      <p:ext uri="{BB962C8B-B14F-4D97-AF65-F5344CB8AC3E}">
        <p14:creationId xmlns:p14="http://schemas.microsoft.com/office/powerpoint/2010/main" val="4293473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9257211D-41E1-4D78-A449-966D4AE06163}"/>
              </a:ext>
            </a:extLst>
          </p:cNvPr>
          <p:cNvSpPr txBox="1">
            <a:spLocks/>
          </p:cNvSpPr>
          <p:nvPr/>
        </p:nvSpPr>
        <p:spPr>
          <a:xfrm>
            <a:off x="838200" y="108074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2ª OFICINA PÚBLICA DO PLANO DIRETOR DE TURISMO DE UBATUBA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4D4A2E10-A4B3-47E9-BADF-C721E0E2B335}"/>
              </a:ext>
            </a:extLst>
          </p:cNvPr>
          <p:cNvSpPr txBox="1">
            <a:spLocks/>
          </p:cNvSpPr>
          <p:nvPr/>
        </p:nvSpPr>
        <p:spPr>
          <a:xfrm>
            <a:off x="838200" y="2406307"/>
            <a:ext cx="10515600" cy="3770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7200" algn="just"/>
            <a:r>
              <a:rPr lang="pt-BR" dirty="0"/>
              <a:t>A 2ª Oficina Pública do Plano Diretor de Turismo tem por intuito revelar quais projetos, programas e ações podem contribuir com o desenvolvimento turístico local.</a:t>
            </a:r>
          </a:p>
          <a:p>
            <a:pPr algn="just"/>
            <a:endParaRPr lang="pt-BR" dirty="0"/>
          </a:p>
          <a:p>
            <a:r>
              <a:rPr lang="pt-BR" dirty="0">
                <a:solidFill>
                  <a:srgbClr val="FF0000"/>
                </a:solidFill>
              </a:rPr>
              <a:t>Porque?</a:t>
            </a:r>
          </a:p>
          <a:p>
            <a:pPr algn="just">
              <a:buFontTx/>
              <a:buChar char="-"/>
            </a:pPr>
            <a:r>
              <a:rPr lang="pt-BR" dirty="0"/>
              <a:t> Para legitimar a propositura de programas, projetos e ações ao desenvolvimento turístico municipal, de maneira que as mesmas possuam, além da visão técnica dos profissionais da empresa contratada, respaldo na aprovação dos participantes do trade turístico e da sociedade ubatubense.</a:t>
            </a:r>
          </a:p>
          <a:p>
            <a:pPr algn="just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5974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A9789C4F-CC45-4999-A8C6-54C8E12805FA}"/>
              </a:ext>
            </a:extLst>
          </p:cNvPr>
          <p:cNvSpPr txBox="1">
            <a:spLocks/>
          </p:cNvSpPr>
          <p:nvPr/>
        </p:nvSpPr>
        <p:spPr>
          <a:xfrm>
            <a:off x="838200" y="108074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2ª OFICINA PÚBLICA DO PLANO DIRETOR DE TURISMO DE UBATUBA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FD3DBCB5-698D-4BEB-B91F-F32551E10AF4}"/>
              </a:ext>
            </a:extLst>
          </p:cNvPr>
          <p:cNvSpPr txBox="1">
            <a:spLocks/>
          </p:cNvSpPr>
          <p:nvPr/>
        </p:nvSpPr>
        <p:spPr>
          <a:xfrm>
            <a:off x="838200" y="2406306"/>
            <a:ext cx="10515600" cy="445169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7200" algn="just"/>
            <a:r>
              <a:rPr lang="pt-BR" dirty="0"/>
              <a:t>A partir da Oficina Pública de Análise SWOT, foi possível identificar algumas problemáticas ao desenvolvimento turístico de Ubatuba, sendo elencadas abaixo:</a:t>
            </a:r>
          </a:p>
          <a:p>
            <a:pPr indent="457200" algn="just"/>
            <a:endParaRPr lang="pt-BR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Saneamento Básico (Coleta e Esgoto);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Acesso e Infraestrutura Viária;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Falta de empoderamento da comunidade que resulta em sua falta de mobilização;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Ausência de articulação e consulta à população por parte dos gestores municipais, estaduais e em outros âmbitos;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Pouca Sinalização;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Falta de apoio ao empreendedor local;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Falta de garantias para que a comunidade local seja a protagonista do desenvolvimento turístico;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Baixo conhecimento da população em outras línguas;</a:t>
            </a:r>
          </a:p>
          <a:p>
            <a:pPr indent="457200" algn="just"/>
            <a:endParaRPr lang="pt-BR" dirty="0"/>
          </a:p>
          <a:p>
            <a:pPr algn="just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5374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A9789C4F-CC45-4999-A8C6-54C8E12805FA}"/>
              </a:ext>
            </a:extLst>
          </p:cNvPr>
          <p:cNvSpPr txBox="1">
            <a:spLocks/>
          </p:cNvSpPr>
          <p:nvPr/>
        </p:nvSpPr>
        <p:spPr>
          <a:xfrm>
            <a:off x="838200" y="108074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2ª OFICINA PÚBLICA DO PLANO DIRETOR DE TURISMO DE UBATUBA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FD3DBCB5-698D-4BEB-B91F-F32551E10AF4}"/>
              </a:ext>
            </a:extLst>
          </p:cNvPr>
          <p:cNvSpPr txBox="1">
            <a:spLocks/>
          </p:cNvSpPr>
          <p:nvPr/>
        </p:nvSpPr>
        <p:spPr>
          <a:xfrm>
            <a:off x="838200" y="2406306"/>
            <a:ext cx="10515600" cy="44516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Falta de reconhecimento público das comunidades locais;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Especulação Imobiliária;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“</a:t>
            </a:r>
            <a:r>
              <a:rPr lang="pt-BR" dirty="0" err="1"/>
              <a:t>Desculturização</a:t>
            </a:r>
            <a:r>
              <a:rPr lang="pt-BR" dirty="0"/>
              <a:t>” Caiçara;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Turismo de Massa;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Sazonalidade;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Precariedade na titulação de terras;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Sobreposição das legislações;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Reflexos do </a:t>
            </a:r>
            <a:r>
              <a:rPr lang="pt-BR" dirty="0" err="1"/>
              <a:t>Pré</a:t>
            </a:r>
            <a:r>
              <a:rPr lang="pt-BR" dirty="0"/>
              <a:t>-sal na região.</a:t>
            </a:r>
          </a:p>
        </p:txBody>
      </p:sp>
    </p:spTree>
    <p:extLst>
      <p:ext uri="{BB962C8B-B14F-4D97-AF65-F5344CB8AC3E}">
        <p14:creationId xmlns:p14="http://schemas.microsoft.com/office/powerpoint/2010/main" val="1587691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75DAD145-8852-4D2E-9BE5-8D9C025769A2}"/>
              </a:ext>
            </a:extLst>
          </p:cNvPr>
          <p:cNvSpPr txBox="1">
            <a:spLocks/>
          </p:cNvSpPr>
          <p:nvPr/>
        </p:nvSpPr>
        <p:spPr>
          <a:xfrm>
            <a:off x="838200" y="270026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INFRAESTRUTURA</a:t>
            </a:r>
          </a:p>
          <a:p>
            <a:pPr marL="457200" indent="-457200" algn="l">
              <a:buFont typeface="+mj-lt"/>
              <a:buAutoNum type="arabicPeriod"/>
            </a:pPr>
            <a:endParaRPr lang="pt-BR" b="1" dirty="0"/>
          </a:p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PRODUTO TURÍSTICO</a:t>
            </a:r>
          </a:p>
          <a:p>
            <a:pPr marL="457200" indent="-457200" algn="l">
              <a:buFont typeface="+mj-lt"/>
              <a:buAutoNum type="arabicPeriod"/>
            </a:pPr>
            <a:endParaRPr lang="pt-BR" b="1" dirty="0"/>
          </a:p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COMERCIALIZAÇÃO</a:t>
            </a:r>
          </a:p>
          <a:p>
            <a:pPr marL="457200" indent="-457200" algn="l">
              <a:buFont typeface="+mj-lt"/>
              <a:buAutoNum type="arabicPeriod"/>
            </a:pPr>
            <a:endParaRPr lang="pt-BR" b="1" dirty="0"/>
          </a:p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FORTALECIMENTO INSTITUCIONAL</a:t>
            </a:r>
          </a:p>
          <a:p>
            <a:pPr marL="457200" indent="-457200" algn="l">
              <a:buFont typeface="+mj-lt"/>
              <a:buAutoNum type="arabicPeriod"/>
            </a:pPr>
            <a:endParaRPr lang="pt-BR" b="1" dirty="0"/>
          </a:p>
          <a:p>
            <a:pPr marL="457200" indent="-457200" algn="l">
              <a:buFont typeface="+mj-lt"/>
              <a:buAutoNum type="arabicPeriod"/>
            </a:pPr>
            <a:r>
              <a:rPr lang="pt-BR" b="1" dirty="0"/>
              <a:t>GESTÃO AMBIENTAL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B620C3AA-2E59-46D9-97DB-1CDD0056DCEE}"/>
              </a:ext>
            </a:extLst>
          </p:cNvPr>
          <p:cNvSpPr txBox="1">
            <a:spLocks/>
          </p:cNvSpPr>
          <p:nvPr/>
        </p:nvSpPr>
        <p:spPr>
          <a:xfrm>
            <a:off x="1338471" y="1160256"/>
            <a:ext cx="10015329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2ª OFICINA PÚBLICA DO PLANO DIRETOR DE TURISMO DE UBATUBA</a:t>
            </a:r>
          </a:p>
        </p:txBody>
      </p:sp>
    </p:spTree>
    <p:extLst>
      <p:ext uri="{BB962C8B-B14F-4D97-AF65-F5344CB8AC3E}">
        <p14:creationId xmlns:p14="http://schemas.microsoft.com/office/powerpoint/2010/main" val="3205119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84F15D-1E1C-4F7C-A444-B017896A3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1. INFRAESTRUTURA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E7C04E-2116-47CB-A09B-99A96C391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t-BR" sz="4400" dirty="0"/>
              <a:t>1- Construção de um píer flutuante na Ilha das Couves;</a:t>
            </a:r>
          </a:p>
          <a:p>
            <a:pPr marL="0" indent="0">
              <a:buNone/>
            </a:pPr>
            <a:r>
              <a:rPr lang="pt-BR" sz="4400" dirty="0"/>
              <a:t>2- Construção de um Banheiro Pública na ilha das Couves e na Vila da </a:t>
            </a:r>
            <a:r>
              <a:rPr lang="pt-BR" sz="4400" dirty="0" err="1"/>
              <a:t>Picinguaba</a:t>
            </a:r>
            <a:r>
              <a:rPr lang="pt-BR" sz="4400" dirty="0"/>
              <a:t>;</a:t>
            </a:r>
          </a:p>
          <a:p>
            <a:pPr marL="0" indent="0">
              <a:buNone/>
            </a:pPr>
            <a:r>
              <a:rPr lang="pt-BR" sz="4400" dirty="0"/>
              <a:t>3- Manutenção e Projeto para as vias de acesso dos atrativos;</a:t>
            </a:r>
          </a:p>
          <a:p>
            <a:pPr marL="0" indent="0">
              <a:buNone/>
            </a:pPr>
            <a:r>
              <a:rPr lang="pt-BR" sz="4400" dirty="0"/>
              <a:t>4 – Sistemas Ecológicos de Saneamento (Esgoto e Água);</a:t>
            </a:r>
          </a:p>
          <a:p>
            <a:pPr marL="0" indent="0">
              <a:buNone/>
            </a:pPr>
            <a:r>
              <a:rPr lang="pt-BR" sz="4400" dirty="0"/>
              <a:t>5 – Saneamento Básico e Construção de Banheiros Públicos nas Praias;</a:t>
            </a:r>
          </a:p>
          <a:p>
            <a:pPr marL="0" indent="0">
              <a:buNone/>
            </a:pPr>
            <a:r>
              <a:rPr lang="pt-BR" sz="4400" dirty="0"/>
              <a:t>6- Centro de Tradições Culturais e Gastronomia;</a:t>
            </a:r>
          </a:p>
          <a:p>
            <a:pPr marL="0" indent="0">
              <a:buNone/>
            </a:pPr>
            <a:r>
              <a:rPr lang="pt-BR" sz="4400" dirty="0"/>
              <a:t>7 – Portal de Entrada na Região Norte;</a:t>
            </a:r>
          </a:p>
          <a:p>
            <a:pPr marL="0" indent="0">
              <a:buNone/>
            </a:pPr>
            <a:r>
              <a:rPr lang="pt-BR" sz="4400" dirty="0"/>
              <a:t>8 – Manutenção dos Atrativos (Vias de Acesso, Preparar os receptivos com estrutura adequada [banheiros, coleta de resíduos]);</a:t>
            </a:r>
          </a:p>
          <a:p>
            <a:pPr marL="0" indent="0">
              <a:buNone/>
            </a:pPr>
            <a:r>
              <a:rPr lang="pt-BR" sz="4400" dirty="0"/>
              <a:t>9 – Construção de uma base de apoio ao Turismo na Região Norte;</a:t>
            </a:r>
          </a:p>
        </p:txBody>
      </p:sp>
    </p:spTree>
    <p:extLst>
      <p:ext uri="{BB962C8B-B14F-4D97-AF65-F5344CB8AC3E}">
        <p14:creationId xmlns:p14="http://schemas.microsoft.com/office/powerpoint/2010/main" val="1570293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E8353B-646B-4891-AE4D-E1E8EDA74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2. PRODUTO TURÍSTICO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F23377-F492-4AD9-8B7D-C0C48C5CC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/>
              <a:t>1- Manutenção de Trilhas (Sinalização, Lixeiras e Placas de Conscientização);</a:t>
            </a:r>
          </a:p>
          <a:p>
            <a:pPr marL="0" indent="0">
              <a:buNone/>
            </a:pPr>
            <a:r>
              <a:rPr lang="pt-BR" dirty="0"/>
              <a:t>2- Estudo Antropológico para a construção de um museu caiçara e gerar mais conhecimento sobre a história da comunidade;</a:t>
            </a:r>
          </a:p>
          <a:p>
            <a:pPr marL="0" indent="0">
              <a:buNone/>
            </a:pPr>
            <a:r>
              <a:rPr lang="pt-BR" dirty="0"/>
              <a:t>3 – Estruturação dos Segmentos Turísticos (Ecoturismo e Turismo Cultural);</a:t>
            </a:r>
          </a:p>
          <a:p>
            <a:pPr marL="0" indent="0">
              <a:buNone/>
            </a:pPr>
            <a:r>
              <a:rPr lang="pt-BR" dirty="0"/>
              <a:t>4- Fomento ao Turismo Náutico;</a:t>
            </a:r>
          </a:p>
          <a:p>
            <a:pPr marL="0" indent="0">
              <a:buNone/>
            </a:pPr>
            <a:r>
              <a:rPr lang="pt-BR" dirty="0"/>
              <a:t>5- Estruturação de projeto para a implantação do TBC nas comunidades interessadas;</a:t>
            </a:r>
          </a:p>
          <a:p>
            <a:pPr marL="0" indent="0">
              <a:buNone/>
            </a:pPr>
            <a:r>
              <a:rPr lang="pt-BR" dirty="0"/>
              <a:t>6- Apoio a realização de eventos tradicionais e a valorização dos grupos (danças, culinária) [inseri-los no calendário oficial de Ubatuba]</a:t>
            </a:r>
          </a:p>
          <a:p>
            <a:pPr marL="0" indent="0">
              <a:buNone/>
            </a:pPr>
            <a:r>
              <a:rPr lang="pt-BR" dirty="0"/>
              <a:t>7- Calendário Turístico da Região Norte;</a:t>
            </a:r>
          </a:p>
          <a:p>
            <a:pPr marL="0" indent="0" algn="just">
              <a:buNone/>
            </a:pPr>
            <a:r>
              <a:rPr lang="pt-BR" dirty="0"/>
              <a:t>8- Turismo de Base Comunitária nas comunidades interessadas neste modelo (</a:t>
            </a:r>
            <a:r>
              <a:rPr lang="pt-BR" dirty="0" err="1"/>
              <a:t>Ex</a:t>
            </a:r>
            <a:r>
              <a:rPr lang="pt-BR" dirty="0"/>
              <a:t>: </a:t>
            </a:r>
            <a:r>
              <a:rPr lang="pt-BR" dirty="0" err="1"/>
              <a:t>Picinguaba</a:t>
            </a:r>
            <a:r>
              <a:rPr lang="pt-BR" dirty="0"/>
              <a:t>) [Capacitação de Comunidades voltado aos atrativos turísticos naturais e culturais, capacitação de guias, cursos de capacitação ao receptivo, regularizando funções associadas {</a:t>
            </a:r>
            <a:r>
              <a:rPr lang="pt-BR" dirty="0" err="1"/>
              <a:t>Ex</a:t>
            </a:r>
            <a:r>
              <a:rPr lang="pt-BR" dirty="0"/>
              <a:t>: Cartas Náuticas}]; 2- Fomentar encontros de trocas de saberes em comunidades; 3- Fortalecer os atrativos culturais do Município (</a:t>
            </a:r>
            <a:r>
              <a:rPr lang="pt-BR" dirty="0" err="1"/>
              <a:t>Ex</a:t>
            </a:r>
            <a:r>
              <a:rPr lang="pt-BR" dirty="0"/>
              <a:t>: Atividades ligadas as canoas, pesca, agricultura, fandango, artesanato e gastronomia);</a:t>
            </a:r>
          </a:p>
        </p:txBody>
      </p:sp>
    </p:spTree>
    <p:extLst>
      <p:ext uri="{BB962C8B-B14F-4D97-AF65-F5344CB8AC3E}">
        <p14:creationId xmlns:p14="http://schemas.microsoft.com/office/powerpoint/2010/main" val="36307617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1355</Words>
  <Application>Microsoft Office PowerPoint</Application>
  <PresentationFormat>Widescreen</PresentationFormat>
  <Paragraphs>105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do Office</vt:lpstr>
      <vt:lpstr>PLANO DIRETOR DE TURISMO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1. INFRAESTRUTURA</vt:lpstr>
      <vt:lpstr>2. PRODUTO TURÍSTICO</vt:lpstr>
      <vt:lpstr>3. COMERCIALIZAÇÃO</vt:lpstr>
      <vt:lpstr>4. FORTALECIMENTO INSTITUCIONAL</vt:lpstr>
      <vt:lpstr>5. GESTÃO AMBIENTAL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 DIRETOR DE TURISMO</dc:title>
  <dc:creator>Murilo Ziani</dc:creator>
  <cp:lastModifiedBy>Murilo Ziani</cp:lastModifiedBy>
  <cp:revision>19</cp:revision>
  <dcterms:created xsi:type="dcterms:W3CDTF">2018-04-23T16:23:19Z</dcterms:created>
  <dcterms:modified xsi:type="dcterms:W3CDTF">2018-04-27T01:13:29Z</dcterms:modified>
</cp:coreProperties>
</file>