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71" r:id="rId10"/>
    <p:sldId id="267" r:id="rId11"/>
    <p:sldId id="272" r:id="rId12"/>
    <p:sldId id="268" r:id="rId13"/>
    <p:sldId id="273" r:id="rId14"/>
    <p:sldId id="269" r:id="rId15"/>
    <p:sldId id="274" r:id="rId16"/>
    <p:sldId id="270" r:id="rId17"/>
    <p:sldId id="275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4593B-8404-4ACD-9114-D5A4E0F90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9DB823-1D59-48BE-A619-25AA4CCED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3E1A2F-9BF0-42A8-95A7-A9E484B0C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B06D-57D0-4480-967F-0D163FE80F5B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60C739-C9B2-4885-BF7D-4B34743A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0AAE3D-C87E-45A9-8995-9A7579A0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DDFB-444F-4CA0-B2FC-48B85EBFA413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8FC43568-7643-4680-B534-404CE298F5C0}"/>
              </a:ext>
            </a:extLst>
          </p:cNvPr>
          <p:cNvGrpSpPr/>
          <p:nvPr userDrawn="1"/>
        </p:nvGrpSpPr>
        <p:grpSpPr>
          <a:xfrm>
            <a:off x="2690948" y="26193"/>
            <a:ext cx="6505303" cy="1096170"/>
            <a:chOff x="0" y="0"/>
            <a:chExt cx="8746410" cy="1689834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5A06D521-47D4-4873-BE53-33F786D81C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3582" y="313512"/>
              <a:ext cx="2982828" cy="1376322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5F2923E5-1524-4288-9A90-E63DBCC702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3809" y="313512"/>
              <a:ext cx="3742640" cy="1036347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B7D34D5F-57A7-4F1E-8D29-37D0E0D636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586676" cy="1349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274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5101B-9282-463D-9782-88F40C9F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3E457A5-AF22-4878-A607-8C6BBD04C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9D11FD-D57A-4C4B-859A-A563A4453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BB1667-7D85-44D1-A82E-8CDCA2CD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EDA727-1BEF-495C-AD18-59093FDC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D63D85-87F5-4D55-B4D4-4BA49F0C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74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ABBE9-D151-423E-BC81-C5FD8B1E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C3EB2E-4C06-49A3-BC1D-6E65D3273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3FDF20-33A9-4ECD-BD36-65D8EEC05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E390E6-1ECC-42C2-9598-14C68AD3A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1B1DF2-1C0E-4A36-A739-0BC6F040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766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ACC64D-4A3E-47BD-BF4E-DC1E59FE2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AF2B3F-C3B1-4958-9165-7A087A206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BC03A5-BDB0-413F-9AFC-4C5D857B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B19A63-2750-4052-A345-BCF7BCAD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C15980-D2D9-424E-BCBC-E2247960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57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D7E02-A5EC-4655-A8F1-A800676CB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17C138-94FA-4331-BDD1-3CC74AB94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0D10E3-8442-4C51-B6C4-E8C6C678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7F6B9B-222F-469B-828E-A6731DB5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636FA1-3F6A-4BBE-94D5-040C9887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51AD633-425F-4B99-95F1-668645E7966C}"/>
              </a:ext>
            </a:extLst>
          </p:cNvPr>
          <p:cNvGrpSpPr/>
          <p:nvPr userDrawn="1"/>
        </p:nvGrpSpPr>
        <p:grpSpPr>
          <a:xfrm>
            <a:off x="3095829" y="171768"/>
            <a:ext cx="6000342" cy="858520"/>
            <a:chOff x="0" y="0"/>
            <a:chExt cx="8746410" cy="1689834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EB74273-46D5-46EB-BCAB-558B0ADC61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3582" y="313512"/>
              <a:ext cx="2982828" cy="1376322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C8969DF8-12E2-4CBF-A8E9-5BC5A6D7CE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3809" y="313512"/>
              <a:ext cx="3742640" cy="1036347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026EF80B-6049-456A-99BD-F9CA460653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586676" cy="1349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015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1B200-2F1D-488D-83D1-54622D59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9A88E9-2B59-4F77-9EA0-BCB224714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7E9BE7-F545-4645-BC22-3E4694CA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6DD60C-32A5-4781-BB17-47BE879C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12C487-CAB1-4A80-BD23-BC539D69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5A0A1-E697-4989-AA39-4AB4DE747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87DB80-E332-497C-B267-0A0E03B5B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81E0F9-2E61-47E7-95D3-68FE9559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1FC6D3-2D65-470E-B77B-F7DF369B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34E15A-68E7-401C-9E65-46F989AD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16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DD6DA-F993-49D1-970A-1A0D16F8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FE7D42-A899-4E66-9BD2-7C9E1E513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12442F-F901-4CBD-98A5-0E061D3EE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56A169-8797-4F3F-BC0C-C388115F6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6E935D-CCE8-41F4-88EC-967FBC91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B40E39-82C7-4C36-B5E5-AE8C5444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67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98C7A-5726-44F8-82F6-A9DF77E0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ACDF24-FB94-4730-8D18-2626757C3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C8BFA5-2487-4256-8CAB-1EF4AA4F9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6C78A0-DD97-4AA4-A33C-9B3121B93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6CB816-D98C-41E9-8416-171B13D3C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64B5A4B-2EDA-4D7E-9BA7-F630B210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C1E117-44EA-4FAC-BB37-C9DEDF14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97C45AC-DA5C-41CC-994A-6BE58F70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88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8D22A9-B090-4F69-AEAA-07925368A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57D48BC-FDFE-4FB3-98B8-EDD61338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B9DFEC-C9A4-4B86-BE36-944A0560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6B7C360-4692-48CC-ABB3-1663971A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4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C8A01E-72F6-4995-A585-EBC48C48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C5494CC-9D18-4E98-AEAD-9AA550EA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3B3070-DF0C-46B4-B65D-3FA6BA2E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32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C71F2-EBB8-4ADB-BB4F-A2EACBE6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3C3D69-0AA3-4D81-943B-12186F372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2C849F-FE4C-4EC2-BE30-6AE2BAE13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85FD01-E931-437B-A9FA-B67B3C7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0F518F-4371-43ED-8ABE-E7DD95E9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8FF8F3-620A-4641-AB49-A99FD311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4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702488-29BC-4ECD-980E-57DE3867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7AE6E1-0EC5-4F12-A266-B7B343A9E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A2B858-65C5-48D5-BFDF-97CDEA37F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FB90-9ED6-45A8-AB3D-301BE8DE858C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DBE58E-DBD4-47F2-BAFB-5D5F4C2E1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9FBEA5-B03B-444B-BEA9-060879E5F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68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9C509BC-B31E-4FCB-8928-E4586ED45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pt-BR" b="1" dirty="0"/>
              <a:t>PLANO DIRETOR DE TURISMO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75EC5407-0CB1-4D3C-8F1C-CEB4E84FB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pt-BR" sz="2800" b="1" dirty="0"/>
              <a:t>UBATUBA – SP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B00EDD61-5EF9-4A98-BE51-D843669BE813}"/>
              </a:ext>
            </a:extLst>
          </p:cNvPr>
          <p:cNvCxnSpPr/>
          <p:nvPr/>
        </p:nvCxnSpPr>
        <p:spPr>
          <a:xfrm>
            <a:off x="1364974" y="3429000"/>
            <a:ext cx="9766852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3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Praça Brasília: Construção de Memorial Vivo das Culturas Caiçara, Quilombola e Indígena;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Valorização do Produto Mata Atlântica;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Construção do Museu do Surf/Museu Caiçara;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Fomentar o receptivo de Navios de Cruzeiros;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Parque Municipal do Monte Valério – Explorar as potencialidades e difundir a atividade turística no espaço;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Projeto – Circuito das Cachoeiras;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Projeto Educacional no Horto (promover atividades de trilhas sensoriais e manutenção das mesmas);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/>
              <a:t>2.PRODUTO TURÍSTICO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A8F2E392-CA13-4A10-9EBC-1D14F6706DEC}"/>
              </a:ext>
            </a:extLst>
          </p:cNvPr>
          <p:cNvSpPr txBox="1">
            <a:spLocks/>
          </p:cNvSpPr>
          <p:nvPr/>
        </p:nvSpPr>
        <p:spPr>
          <a:xfrm>
            <a:off x="838200" y="248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AB81F9F1-D124-40E2-B0A3-63F90F52E292}"/>
              </a:ext>
            </a:extLst>
          </p:cNvPr>
          <p:cNvSpPr txBox="1">
            <a:spLocks/>
          </p:cNvSpPr>
          <p:nvPr/>
        </p:nvSpPr>
        <p:spPr>
          <a:xfrm>
            <a:off x="632791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54581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/>
              <a:t>8. Manutenção de Trilhas com implantação de placas de sinalização, lixeiras e do passeio (</a:t>
            </a:r>
            <a:r>
              <a:rPr lang="pt-BR" b="1" dirty="0" err="1"/>
              <a:t>Perequê</a:t>
            </a:r>
            <a:r>
              <a:rPr lang="pt-BR" b="1" dirty="0"/>
              <a:t> até o Matarazzo, Praia Grande até o Tenório)</a:t>
            </a:r>
          </a:p>
          <a:p>
            <a:pPr algn="l"/>
            <a:r>
              <a:rPr lang="pt-BR" b="1" dirty="0"/>
              <a:t>9. Turismo de Base Comunitária (Valorização dos Roteiros);</a:t>
            </a:r>
          </a:p>
          <a:p>
            <a:pPr algn="l"/>
            <a:r>
              <a:rPr lang="pt-BR" b="1" dirty="0"/>
              <a:t>10. Fomentar a atividade turística em locais que realizem práticas sustentáveis na destinação de rejeitos;</a:t>
            </a:r>
          </a:p>
          <a:p>
            <a:pPr algn="l"/>
            <a:r>
              <a:rPr lang="pt-BR" b="1" dirty="0"/>
              <a:t>11. Passeio de Escuna na Baía do </a:t>
            </a:r>
            <a:r>
              <a:rPr lang="pt-BR" b="1" dirty="0" err="1"/>
              <a:t>Itaguá</a:t>
            </a:r>
            <a:r>
              <a:rPr lang="pt-BR" b="1" dirty="0"/>
              <a:t> (Táxi-</a:t>
            </a:r>
            <a:r>
              <a:rPr lang="pt-BR" b="1" dirty="0" err="1"/>
              <a:t>Boat</a:t>
            </a:r>
            <a:r>
              <a:rPr lang="pt-BR" b="1" dirty="0"/>
              <a:t>);</a:t>
            </a:r>
          </a:p>
          <a:p>
            <a:pPr algn="l"/>
            <a:r>
              <a:rPr lang="pt-BR" b="1" dirty="0"/>
              <a:t>12. Estruturação da visitação em Aldeias Indígenas (Capacitação da População indígena para receber o turismo: Guias, Artesanato, Culinária);</a:t>
            </a:r>
          </a:p>
          <a:p>
            <a:pPr algn="l"/>
            <a:r>
              <a:rPr lang="pt-BR" b="1" dirty="0"/>
              <a:t>13. Manutenção dos Espaços Comunitários das Aldeias Indígenas (Casa de Reza, de Cultura, e outros espaços que tenham relação ao desenvolvimento de atividades de visitação).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/>
              <a:t>2.PRODUTO TURÍSTICO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A8F2E392-CA13-4A10-9EBC-1D14F6706DEC}"/>
              </a:ext>
            </a:extLst>
          </p:cNvPr>
          <p:cNvSpPr txBox="1">
            <a:spLocks/>
          </p:cNvSpPr>
          <p:nvPr/>
        </p:nvSpPr>
        <p:spPr>
          <a:xfrm>
            <a:off x="838200" y="248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AB81F9F1-D124-40E2-B0A3-63F90F52E292}"/>
              </a:ext>
            </a:extLst>
          </p:cNvPr>
          <p:cNvSpPr txBox="1">
            <a:spLocks/>
          </p:cNvSpPr>
          <p:nvPr/>
        </p:nvSpPr>
        <p:spPr>
          <a:xfrm>
            <a:off x="632791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7647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/>
              <a:t>3.COMERCIALIZAÇÃO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3188B287-D684-40A7-9B47-B1E85E26CF6C}"/>
              </a:ext>
            </a:extLst>
          </p:cNvPr>
          <p:cNvSpPr txBox="1">
            <a:spLocks/>
          </p:cNvSpPr>
          <p:nvPr/>
        </p:nvSpPr>
        <p:spPr>
          <a:xfrm>
            <a:off x="838200" y="257623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Vídeos Segmentados por setor turístico;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Vídeo Institucional do Turismo de Ubatuba;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Comercialização com ênfase no Turismo Sustentável, com valorização dos profissionais do trade e população ubatubense (comunidades tradicionais, caiçara, quilombola, indígenas);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Ação de Divulgação Exterior: Veiculação dos Vídeos de Ubatuba em outros Países;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Criar identidade do Turismo de Ubatuba, não vinculada a Gestão Pública;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Criação da Marca e do Manual de Cores de Ubatuba;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Festival Gastronômico de Comidas Típicas (Caiçara, Indígena e Quilombola);</a:t>
            </a:r>
          </a:p>
        </p:txBody>
      </p:sp>
    </p:spTree>
    <p:extLst>
      <p:ext uri="{BB962C8B-B14F-4D97-AF65-F5344CB8AC3E}">
        <p14:creationId xmlns:p14="http://schemas.microsoft.com/office/powerpoint/2010/main" val="2082149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/>
              <a:t>3.COMERCIALIZAÇÃO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3188B287-D684-40A7-9B47-B1E85E26CF6C}"/>
              </a:ext>
            </a:extLst>
          </p:cNvPr>
          <p:cNvSpPr txBox="1">
            <a:spLocks/>
          </p:cNvSpPr>
          <p:nvPr/>
        </p:nvSpPr>
        <p:spPr>
          <a:xfrm>
            <a:off x="838200" y="257623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/>
              <a:t>8. Desenvolvimento ou Estruturação de Mídia Independente de Gestão Pública;</a:t>
            </a:r>
          </a:p>
          <a:p>
            <a:pPr marL="457200" indent="-457200" algn="l">
              <a:buAutoNum type="arabicPeriod" startAt="9"/>
            </a:pPr>
            <a:r>
              <a:rPr lang="pt-BR" b="1" dirty="0"/>
              <a:t>Divulgação da Cidade em folders segmentados da atividade turística promovendo o protagonismo da população;</a:t>
            </a:r>
          </a:p>
          <a:p>
            <a:pPr marL="457200" indent="-457200" algn="l">
              <a:buAutoNum type="arabicPeriod" startAt="9"/>
            </a:pPr>
            <a:r>
              <a:rPr lang="pt-BR" b="1" dirty="0"/>
              <a:t>Portal de Fomento as Comunidades Tradicionais (Canais de comunicação Digital, site, blog, redes sociais);</a:t>
            </a:r>
          </a:p>
          <a:p>
            <a:pPr marL="457200" indent="-457200" algn="l">
              <a:buAutoNum type="arabicPeriod" startAt="9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25839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Criação de Leis e Políticas Públicas voltadas à Comercialização do Turismo de Ubatuba (Regulamentar quais os segmentos que deverão ser divulgados);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Regulamentação da Taxa Verde com recurso voltado ao Turismo (Fortalecimento Institucional e Comercialização);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Formação de Guias Mirim;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Realização das Oficinas Públicas e de Audiências para as revisões nos Planos de Turismo do município;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Parceria entre Secretaria de Turismo e Associações Comunitárias;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Parceria Público-Privada na gestão de Atrativos Turísticos (Cachoeira da Cascata);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Realização de Feira de Turismo em parceria com o Curso Técnico de Guia de Turismo;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503583" y="1160256"/>
            <a:ext cx="1085021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/>
              <a:t>4.FORTALECIMENTO INSTITUCIONAL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42CEF40A-4146-4AA1-BBE4-48F3B52186E7}"/>
              </a:ext>
            </a:extLst>
          </p:cNvPr>
          <p:cNvSpPr txBox="1">
            <a:spLocks/>
          </p:cNvSpPr>
          <p:nvPr/>
        </p:nvSpPr>
        <p:spPr>
          <a:xfrm>
            <a:off x="838200" y="248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2531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/>
              <a:t>8. Política Transversal entre as Secretarias Municipais, a fim de facilitar o desenvolvimento de projetos, programas e ações em conjunto de melhorias voltados ao turismo;</a:t>
            </a:r>
          </a:p>
          <a:p>
            <a:pPr algn="l"/>
            <a:r>
              <a:rPr lang="pt-BR" b="1" dirty="0"/>
              <a:t>9. Revisão de quadro de Recursos Humanos, aumentando o efetivo com mais profissionais da área;</a:t>
            </a:r>
          </a:p>
          <a:p>
            <a:pPr algn="l"/>
            <a:r>
              <a:rPr lang="pt-BR" b="1" dirty="0"/>
              <a:t>10. Fortalecimento do Conselho de Turismo;</a:t>
            </a:r>
          </a:p>
          <a:p>
            <a:pPr algn="l"/>
            <a:r>
              <a:rPr lang="pt-BR" b="1" dirty="0"/>
              <a:t>11. Divulgação dos Eventos a fim de aumentar a participação da População;</a:t>
            </a:r>
          </a:p>
          <a:p>
            <a:pPr algn="l"/>
            <a:r>
              <a:rPr lang="pt-BR" b="1" dirty="0"/>
              <a:t>12. Divulgação das ações da Secretaria de Turismo e dos processos de planejamento municipal;</a:t>
            </a:r>
          </a:p>
          <a:p>
            <a:pPr algn="l"/>
            <a:r>
              <a:rPr lang="pt-BR" b="1" dirty="0"/>
              <a:t>13.; Revisão de taxas aplicadas relativa à atividade turística de Ubatuba com a possibilidade de contemplar o orçamento da SETUR; (COMTUR, TAXA AMBIENTAL)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503583" y="1160256"/>
            <a:ext cx="1085021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/>
              <a:t>4.FORTALECIMENTO INSTITUCIONAL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42CEF40A-4146-4AA1-BBE4-48F3B52186E7}"/>
              </a:ext>
            </a:extLst>
          </p:cNvPr>
          <p:cNvSpPr txBox="1">
            <a:spLocks/>
          </p:cNvSpPr>
          <p:nvPr/>
        </p:nvSpPr>
        <p:spPr>
          <a:xfrm>
            <a:off x="838200" y="248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19123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Coleta Seletiva de Resíduos;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Projeto de Conscientização e Reeducação ambiental quanto à produção de resíduos;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Projeto de Educação Ambiental para as Escolas e Associações de Bairro sobre a destinação de resíduos sólidos;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Turismo Pedagógico voltado a Conscientização e Educação Ambiental (Junto aos Rios e Nascentes do município);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Projeto Ilhas (Estudo de Capacidade de Carga para as Ilhas que recebem visitação em Ubatuba);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Parceria com a Secretaria do Meio Ambiente para a execução dos projetos acima referendados;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/>
              <a:t>5.GESTÃO AMBIENTAL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DF62073D-6A78-4308-B59D-7C78999827D8}"/>
              </a:ext>
            </a:extLst>
          </p:cNvPr>
          <p:cNvSpPr txBox="1">
            <a:spLocks/>
          </p:cNvSpPr>
          <p:nvPr/>
        </p:nvSpPr>
        <p:spPr>
          <a:xfrm>
            <a:off x="838200" y="248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65187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/>
              <a:t>8. Projeto de Compostagem em parceria com os equipamentos e serviços de alimentação da Cidade;</a:t>
            </a:r>
          </a:p>
          <a:p>
            <a:pPr algn="l"/>
            <a:r>
              <a:rPr lang="pt-BR" b="1" dirty="0"/>
              <a:t>9. Programa de Responsabilidade Ambiental com a Taxação para excesso de lixo produzido;</a:t>
            </a:r>
          </a:p>
          <a:p>
            <a:pPr algn="l"/>
            <a:r>
              <a:rPr lang="pt-BR" b="1" dirty="0"/>
              <a:t>10. Estudo de capacidade de carga e estruturação dos Atrativos Naturais (Praias, Trilhas, Parques);</a:t>
            </a:r>
          </a:p>
          <a:p>
            <a:pPr algn="l"/>
            <a:r>
              <a:rPr lang="pt-BR" b="1" dirty="0"/>
              <a:t>11. Melhoria e Modernização do sistema de esgotamento Sanitário, por meio de práticas alternativas;</a:t>
            </a:r>
          </a:p>
          <a:p>
            <a:pPr algn="l"/>
            <a:r>
              <a:rPr lang="pt-BR" b="1" dirty="0"/>
              <a:t>12. Projeto de Coleta de Sementes e Sementeiras;</a:t>
            </a:r>
          </a:p>
          <a:p>
            <a:pPr algn="l"/>
            <a:r>
              <a:rPr lang="pt-BR" b="1" dirty="0"/>
              <a:t>13. Financiamento de Projeto de Mudas Nativas;</a:t>
            </a:r>
          </a:p>
          <a:p>
            <a:pPr algn="l"/>
            <a:r>
              <a:rPr lang="pt-BR" b="1" dirty="0"/>
              <a:t>14. Estudo para a Criação de Novos Produtos relativos a gestão ambiental;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/>
              <a:t>5.GESTÃO AMBIENTAL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DF62073D-6A78-4308-B59D-7C78999827D8}"/>
              </a:ext>
            </a:extLst>
          </p:cNvPr>
          <p:cNvSpPr txBox="1">
            <a:spLocks/>
          </p:cNvSpPr>
          <p:nvPr/>
        </p:nvSpPr>
        <p:spPr>
          <a:xfrm>
            <a:off x="838200" y="248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0277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9B3E1E1-9C08-47BF-AF05-E44BF4EE3669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1ª OFICINA PÚBLICA DO PLANO DIRETOR DE TURISMO DE UBATUBA</a:t>
            </a:r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46FA9D1-A1DD-485D-998A-B2D08AFF5603}"/>
              </a:ext>
            </a:extLst>
          </p:cNvPr>
          <p:cNvSpPr txBox="1">
            <a:spLocks/>
          </p:cNvSpPr>
          <p:nvPr/>
        </p:nvSpPr>
        <p:spPr>
          <a:xfrm>
            <a:off x="838200" y="24749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000" algn="just"/>
            <a:r>
              <a:rPr lang="pt-BR" dirty="0"/>
              <a:t>A 1ª Oficina Pública do Plano de Desenvolvimento Integrado do Turismo Sustentável de Ubatuba ocorreu de maneira segmentada em 3 dias distintos e em 3 regiões diferentes do município: Norte, Central e Sul. Sendo: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Norte: Barra Seca à </a:t>
            </a:r>
            <a:r>
              <a:rPr lang="pt-BR" dirty="0" err="1"/>
              <a:t>Camburi</a:t>
            </a:r>
            <a:r>
              <a:rPr lang="pt-BR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Central: Praia Grande à </a:t>
            </a:r>
            <a:r>
              <a:rPr lang="pt-BR" dirty="0" err="1"/>
              <a:t>Perequê-Açú</a:t>
            </a:r>
            <a:r>
              <a:rPr lang="pt-BR" dirty="0"/>
              <a:t> com o acréscimo da Região Oeste (Figueira à Jardim Carolina);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Sul: Toninhas à Tabatinga.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884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85B22D2-01C8-483F-BF4D-469AD91A2AB4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1ª OFICINA PÚBLICA DO PLANO DIRETOR DE TURISMO DE UBATUBA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E80A7BB-C40B-4CE2-B9B2-3486A7BC63F8}"/>
              </a:ext>
            </a:extLst>
          </p:cNvPr>
          <p:cNvSpPr txBox="1">
            <a:spLocks/>
          </p:cNvSpPr>
          <p:nvPr/>
        </p:nvSpPr>
        <p:spPr>
          <a:xfrm>
            <a:off x="838200" y="24749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 primeira oficina realizada ocorreu no dia 12/06/2017 na Escola Municipal Iberê Ananias Pimentel, localizada à Avenida Beira Mar, 65 – Vila de </a:t>
            </a:r>
            <a:r>
              <a:rPr lang="pt-BR" dirty="0" err="1"/>
              <a:t>Picinguaba</a:t>
            </a:r>
            <a:r>
              <a:rPr lang="pt-BR" dirty="0"/>
              <a:t>, região Norte de Ubatuba, das 18:30 às 20:30 horas e contou com a presença de 27 participantes, incluindo gestores municipais do turismo, representantes do trade turístico e sociedade civil ubatubense.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 segunda oficina realizada ocorreu no dia 13/06/2017 na Subprefeitura Regional Sul, localiza à Rua Oscar </a:t>
            </a:r>
            <a:r>
              <a:rPr lang="pt-BR" dirty="0" err="1"/>
              <a:t>Rossin</a:t>
            </a:r>
            <a:r>
              <a:rPr lang="pt-BR" dirty="0"/>
              <a:t>, 10 – </a:t>
            </a:r>
            <a:r>
              <a:rPr lang="pt-BR" dirty="0" err="1"/>
              <a:t>Maranduba</a:t>
            </a:r>
            <a:r>
              <a:rPr lang="pt-BR" dirty="0"/>
              <a:t>, região Sul de Ubatuba, das 18:30 às 20:30 horas e contou com a presença de 15 participantes, incluindo gestores municipais do turismo, representantes do trade turístico e sociedade civil ubatubense.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 terceira oficina realizada ocorreu no dia 14/06/2017 na Câmara Municipal de Ubatuba, localizada à Rua Antônio Marques do Vale, 250 – SILOP, região Central de Ubatuba, das 18:30 às 20:30 horas e contou com a presença de 12 participantes, incluindo gestores municipais do turismo, representantes do legislativo municipal, representantes do trade turístico e sociedade civil ubatubense.</a:t>
            </a:r>
          </a:p>
        </p:txBody>
      </p:sp>
    </p:spTree>
    <p:extLst>
      <p:ext uri="{BB962C8B-B14F-4D97-AF65-F5344CB8AC3E}">
        <p14:creationId xmlns:p14="http://schemas.microsoft.com/office/powerpoint/2010/main" val="429347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257211D-41E1-4D78-A449-966D4AE06163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4D4A2E10-A4B3-47E9-BADF-C721E0E2B335}"/>
              </a:ext>
            </a:extLst>
          </p:cNvPr>
          <p:cNvSpPr txBox="1">
            <a:spLocks/>
          </p:cNvSpPr>
          <p:nvPr/>
        </p:nvSpPr>
        <p:spPr>
          <a:xfrm>
            <a:off x="838200" y="2406307"/>
            <a:ext cx="10515600" cy="3770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/>
            <a:r>
              <a:rPr lang="pt-BR" dirty="0"/>
              <a:t>A 2ª Oficina Pública do Plano Diretor de Turismo tem por intuito revelar quais projetos, programas e ações podem contribuir com o desenvolvimento turístico local.</a:t>
            </a:r>
          </a:p>
          <a:p>
            <a:pPr algn="just"/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Porque?</a:t>
            </a:r>
          </a:p>
          <a:p>
            <a:pPr algn="just">
              <a:buFontTx/>
              <a:buChar char="-"/>
            </a:pPr>
            <a:r>
              <a:rPr lang="pt-BR" dirty="0"/>
              <a:t> Para legitimar a propositura de programas, projetos e ações ao desenvolvimento turístico municipal, de maneira que as mesmas possuam, além da visão técnica dos profissionais da empresa contratada, respaldo na aprovação dos participantes do trade turístico e da sociedade ubatubense.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97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9789C4F-CC45-4999-A8C6-54C8E12805FA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FD3DBCB5-698D-4BEB-B91F-F32551E10AF4}"/>
              </a:ext>
            </a:extLst>
          </p:cNvPr>
          <p:cNvSpPr txBox="1">
            <a:spLocks/>
          </p:cNvSpPr>
          <p:nvPr/>
        </p:nvSpPr>
        <p:spPr>
          <a:xfrm>
            <a:off x="838200" y="2406307"/>
            <a:ext cx="10515600" cy="44516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/>
            <a:r>
              <a:rPr lang="pt-BR" dirty="0"/>
              <a:t>A partir da Oficina Pública de Análise SWOT, foi possível identificar algumas problemáticas ao desenvolvimento turístico de Ubatuba, sendo elencadas abaixo:</a:t>
            </a:r>
          </a:p>
          <a:p>
            <a:pPr indent="457200" algn="just"/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Ausência de Saneamento Básico (poluição dos rios e orla);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Conscientização Ambiental da População e da Gestão Pública;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Balneabilidade das praias centrais;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Ausência de Organização do Trade;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Mobilidade Urbana e Transporte público e particular insuficientes;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Capacitação profissional;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Ilegalidade do comércio (ambulantes e fixos) e Fiscalização;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Iluminação Pública;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Segurança Pública (Monitoramento remoto);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537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9789C4F-CC45-4999-A8C6-54C8E12805FA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FD3DBCB5-698D-4BEB-B91F-F32551E10AF4}"/>
              </a:ext>
            </a:extLst>
          </p:cNvPr>
          <p:cNvSpPr txBox="1">
            <a:spLocks/>
          </p:cNvSpPr>
          <p:nvPr/>
        </p:nvSpPr>
        <p:spPr>
          <a:xfrm>
            <a:off x="838200" y="2406307"/>
            <a:ext cx="10515600" cy="44516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Infraestrutura para prática de esportes;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Acessibilidade;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Sinalização turística em geral / Padronização da identificação dos monumentos e atrativos;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Integração entre as rodoviárias;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Ausência de critérios do uso das praias;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Seguro Turístico (agências, escunas, entre outros);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População Flutuante;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Turismo de Massa;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Conscientização social e ambiental;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Fragilidade da Fiscalização;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Duplicação da BR na Região Norte de Ubatuba;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Individualismo do Sistema Turístico (Trade, Serviços, Alimentação, Hotéis, Poder Público);</a:t>
            </a:r>
          </a:p>
          <a:p>
            <a:pPr algn="l"/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33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5DAD145-8852-4D2E-9BE5-8D9C025769A2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INFRAESTRUTURA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PRODUTO TURÍSTICO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COMERCIALIZAÇÃO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FORTALECIMENTO INSTITUCIONAL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GESTÃO AMBIENTAL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620C3AA-2E59-46D9-97DB-1CDD0056DCEE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</p:spTree>
    <p:extLst>
      <p:ext uri="{BB962C8B-B14F-4D97-AF65-F5344CB8AC3E}">
        <p14:creationId xmlns:p14="http://schemas.microsoft.com/office/powerpoint/2010/main" val="320511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INFRAESTRUTURA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DB5ACE83-4285-46CB-808C-820654CABC56}"/>
              </a:ext>
            </a:extLst>
          </p:cNvPr>
          <p:cNvSpPr txBox="1">
            <a:spLocks/>
          </p:cNvSpPr>
          <p:nvPr/>
        </p:nvSpPr>
        <p:spPr>
          <a:xfrm>
            <a:off x="838200" y="248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84884BC9-1073-4F67-A7A9-623B56059AB6}"/>
              </a:ext>
            </a:extLst>
          </p:cNvPr>
          <p:cNvSpPr txBox="1">
            <a:spLocks/>
          </p:cNvSpPr>
          <p:nvPr/>
        </p:nvSpPr>
        <p:spPr>
          <a:xfrm>
            <a:off x="632791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Saneamento Básico em toda extensão territorial de Ubatuba;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Sinalização Turística em 2 idiomas e Braile;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Projeto de Mobilidade Urbana (incentivo a meios alternativos de transportes: Bicicleta, Náutico, etc.)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Revitalização da Ilha dos Pescadores;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Construção de um mirante no alto da Serra;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Acessibilidade PNE ao atrativo da Cachoeira do Pé da Serra;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Divulgação por meio de Sinalização e implantação de Totens nos atrativos da Região Oeste;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Melhoria e Revitalização das Ciclovias do Município com ampliação para toda extensão territorial de Ubatuba;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5407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B5F731D-6F29-484C-97F0-F6DA5A89ABFD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7405E5-4078-4321-8530-EC350D8EA9FC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INFRAESTRUTURA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DB5ACE83-4285-46CB-808C-820654CABC56}"/>
              </a:ext>
            </a:extLst>
          </p:cNvPr>
          <p:cNvSpPr txBox="1">
            <a:spLocks/>
          </p:cNvSpPr>
          <p:nvPr/>
        </p:nvSpPr>
        <p:spPr>
          <a:xfrm>
            <a:off x="838200" y="248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pt-BR" b="1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84884BC9-1073-4F67-A7A9-623B56059AB6}"/>
              </a:ext>
            </a:extLst>
          </p:cNvPr>
          <p:cNvSpPr txBox="1">
            <a:spLocks/>
          </p:cNvSpPr>
          <p:nvPr/>
        </p:nvSpPr>
        <p:spPr>
          <a:xfrm>
            <a:off x="632791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/>
              <a:t>9. Criação do Centro de Tradições Culturais Caiçara, Indígena e Quilombola;</a:t>
            </a:r>
          </a:p>
          <a:p>
            <a:pPr algn="l"/>
            <a:r>
              <a:rPr lang="pt-BR" b="1" dirty="0"/>
              <a:t>10. Unificação das Rodoviárias – Construção da Rodoviária de Ubatuba;</a:t>
            </a:r>
          </a:p>
          <a:p>
            <a:pPr algn="l"/>
            <a:r>
              <a:rPr lang="pt-BR" b="1" dirty="0"/>
              <a:t>11. Implantação de Rampas e de Acessibilidade PNE em Praias de Difícil acesso;</a:t>
            </a:r>
          </a:p>
          <a:p>
            <a:pPr algn="l"/>
            <a:r>
              <a:rPr lang="pt-BR" b="1" dirty="0"/>
              <a:t>12. Melhorias na Aldeia do Rio Bonito (Banheiros Comunitários, Casa </a:t>
            </a:r>
            <a:r>
              <a:rPr lang="pt-BR" b="1" dirty="0" err="1"/>
              <a:t>Índigena</a:t>
            </a:r>
            <a:r>
              <a:rPr lang="pt-BR" b="1" dirty="0"/>
              <a:t>, Cozinha Comunitária) e construção de uma Ponte; (</a:t>
            </a:r>
            <a:r>
              <a:rPr lang="pt-BR" b="1" dirty="0" err="1"/>
              <a:t>Itamambuca</a:t>
            </a:r>
            <a:r>
              <a:rPr lang="pt-BR" b="1" dirty="0"/>
              <a:t>);</a:t>
            </a:r>
          </a:p>
          <a:p>
            <a:pPr algn="l"/>
            <a:r>
              <a:rPr lang="pt-BR" b="1" dirty="0"/>
              <a:t>13. Construção de um posto de apoio ao Turismo na Aldeia Boa Vista (sala de espera e reuniões, sanitários, cozinha);</a:t>
            </a:r>
          </a:p>
          <a:p>
            <a:pPr algn="l"/>
            <a:r>
              <a:rPr lang="pt-BR" b="1" dirty="0"/>
              <a:t>14. Manutenção das vias de acesso às Aldeias Indígenas com realização de atividades de visitação turística.</a:t>
            </a:r>
          </a:p>
        </p:txBody>
      </p:sp>
    </p:spTree>
    <p:extLst>
      <p:ext uri="{BB962C8B-B14F-4D97-AF65-F5344CB8AC3E}">
        <p14:creationId xmlns:p14="http://schemas.microsoft.com/office/powerpoint/2010/main" val="1130938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1545</Words>
  <Application>Microsoft Office PowerPoint</Application>
  <PresentationFormat>Widescreen</PresentationFormat>
  <Paragraphs>129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PLANO DIRETOR DE TURISMO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DIRETOR DE TURISMO</dc:title>
  <dc:creator>Murilo Ziani</dc:creator>
  <cp:lastModifiedBy>Murilo Ziani</cp:lastModifiedBy>
  <cp:revision>17</cp:revision>
  <dcterms:created xsi:type="dcterms:W3CDTF">2018-04-23T16:23:19Z</dcterms:created>
  <dcterms:modified xsi:type="dcterms:W3CDTF">2018-04-24T00:58:43Z</dcterms:modified>
</cp:coreProperties>
</file>